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5" r:id="rId5"/>
    <p:sldId id="279" r:id="rId6"/>
    <p:sldId id="269" r:id="rId7"/>
    <p:sldId id="270" r:id="rId8"/>
    <p:sldId id="260" r:id="rId9"/>
    <p:sldId id="259" r:id="rId10"/>
    <p:sldId id="261" r:id="rId11"/>
    <p:sldId id="262" r:id="rId12"/>
    <p:sldId id="263" r:id="rId13"/>
    <p:sldId id="278" r:id="rId14"/>
    <p:sldId id="267" r:id="rId15"/>
    <p:sldId id="266" r:id="rId16"/>
    <p:sldId id="272" r:id="rId17"/>
    <p:sldId id="273" r:id="rId18"/>
    <p:sldId id="280" r:id="rId19"/>
    <p:sldId id="282" r:id="rId20"/>
    <p:sldId id="274" r:id="rId21"/>
    <p:sldId id="281" r:id="rId22"/>
    <p:sldId id="277" r:id="rId23"/>
    <p:sldId id="265"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userDrawn="1">
          <p15:clr>
            <a:srgbClr val="A4A3A4"/>
          </p15:clr>
        </p15:guide>
        <p15:guide id="3" pos="1152" userDrawn="1">
          <p15:clr>
            <a:srgbClr val="A4A3A4"/>
          </p15:clr>
        </p15:guide>
        <p15:guide id="4" pos="2304" userDrawn="1">
          <p15:clr>
            <a:srgbClr val="A4A3A4"/>
          </p15:clr>
        </p15:guide>
        <p15:guide id="5" pos="3456" userDrawn="1">
          <p15:clr>
            <a:srgbClr val="A4A3A4"/>
          </p15:clr>
        </p15:guide>
        <p15:guide id="6" pos="4608" userDrawn="1">
          <p15:clr>
            <a:srgbClr val="A4A3A4"/>
          </p15:clr>
        </p15:guide>
        <p15:guide id="7" pos="5760" userDrawn="1">
          <p15:clr>
            <a:srgbClr val="A4A3A4"/>
          </p15:clr>
        </p15:guide>
        <p15:guide id="8" orient="horz"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CDCDCD"/>
    <a:srgbClr val="CCFFFF"/>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3768" autoAdjust="0"/>
    <p:restoredTop sz="94660"/>
  </p:normalViewPr>
  <p:slideViewPr>
    <p:cSldViewPr>
      <p:cViewPr varScale="1">
        <p:scale>
          <a:sx n="87" d="100"/>
          <a:sy n="87" d="100"/>
        </p:scale>
        <p:origin x="858" y="78"/>
      </p:cViewPr>
      <p:guideLst>
        <p:guide orient="horz" pos="1776"/>
        <p:guide/>
        <p:guide pos="1152"/>
        <p:guide pos="2304"/>
        <p:guide pos="3456"/>
        <p:guide pos="4608"/>
        <p:guide pos="5760"/>
        <p:guide orient="horz" pos="3120"/>
      </p:guideLst>
    </p:cSldViewPr>
  </p:slideViewPr>
  <p:notesTextViewPr>
    <p:cViewPr>
      <p:scale>
        <a:sx n="3" d="2"/>
        <a:sy n="3" d="2"/>
      </p:scale>
      <p:origin x="0" y="0"/>
    </p:cViewPr>
  </p:notesTextViewPr>
  <p:sorterViewPr>
    <p:cViewPr varScale="1">
      <p:scale>
        <a:sx n="1" d="1"/>
        <a:sy n="1" d="1"/>
      </p:scale>
      <p:origin x="0" y="-27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5432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100381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73957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solidFill>
            <a:schemeClr val="bg1">
              <a:lumMod val="95000"/>
              <a:alpha val="60000"/>
            </a:schemeClr>
          </a:solidFill>
        </p:spPr>
        <p:txBody>
          <a:bodyPr/>
          <a:lstStyle>
            <a:lvl1pPr>
              <a:defRPr>
                <a:latin typeface="DINPro-Black" pitchFamily="50" charset="0"/>
              </a:defRPr>
            </a:lvl1pPr>
          </a:lstStyle>
          <a:p>
            <a:r>
              <a:rPr lang="en-US" dirty="0"/>
              <a:t>Click to edit Master title style</a:t>
            </a:r>
          </a:p>
        </p:txBody>
      </p:sp>
      <p:sp>
        <p:nvSpPr>
          <p:cNvPr id="3" name="Content Placeholder 2"/>
          <p:cNvSpPr>
            <a:spLocks noGrp="1"/>
          </p:cNvSpPr>
          <p:nvPr>
            <p:ph idx="1"/>
          </p:nvPr>
        </p:nvSpPr>
        <p:spPr>
          <a:xfrm>
            <a:off x="457200" y="1219200"/>
            <a:ext cx="8229600" cy="4906963"/>
          </a:xfrm>
          <a:solidFill>
            <a:schemeClr val="bg1">
              <a:lumMod val="95000"/>
              <a:alpha val="60000"/>
            </a:schemeClr>
          </a:solidFill>
        </p:spPr>
        <p:txBody>
          <a:bodyPr/>
          <a:lstStyle>
            <a:lvl1pPr>
              <a:defRPr>
                <a:solidFill>
                  <a:srgbClr val="002060"/>
                </a:solidFill>
                <a:latin typeface="DINPro-Medium" pitchFamily="50" charset="0"/>
              </a:defRPr>
            </a:lvl1pPr>
            <a:lvl2pPr>
              <a:defRPr>
                <a:solidFill>
                  <a:srgbClr val="002060"/>
                </a:solidFill>
                <a:latin typeface="DINPro-Medium" pitchFamily="50" charset="0"/>
              </a:defRPr>
            </a:lvl2pPr>
            <a:lvl3pPr>
              <a:defRPr>
                <a:solidFill>
                  <a:srgbClr val="002060"/>
                </a:solidFill>
                <a:latin typeface="DINPro-Medium" pitchFamily="50" charset="0"/>
              </a:defRPr>
            </a:lvl3pPr>
            <a:lvl4pPr>
              <a:defRPr>
                <a:solidFill>
                  <a:srgbClr val="002060"/>
                </a:solidFill>
                <a:latin typeface="DINPro-Medium" pitchFamily="50" charset="0"/>
              </a:defRPr>
            </a:lvl4pPr>
            <a:lvl5pPr>
              <a:defRPr>
                <a:solidFill>
                  <a:srgbClr val="002060"/>
                </a:solidFill>
                <a:latin typeface="DINPro-Medium"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89395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234D5B-2E42-4788-967B-BF6B08C926C4}"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533777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234D5B-2E42-4788-967B-BF6B08C926C4}" type="datetimeFigureOut">
              <a:rPr lang="en-US" smtClean="0"/>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1216912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234D5B-2E42-4788-967B-BF6B08C926C4}" type="datetimeFigureOut">
              <a:rPr lang="en-US" smtClean="0"/>
              <a:t>8/14/2017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07270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234D5B-2E42-4788-967B-BF6B08C926C4}" type="datetimeFigureOut">
              <a:rPr lang="en-US" smtClean="0"/>
              <a:t>8/14/2017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919261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234D5B-2E42-4788-967B-BF6B08C926C4}" type="datetimeFigureOut">
              <a:rPr lang="en-US" smtClean="0"/>
              <a:t>8/14/2017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95563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2627416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234D5B-2E42-4788-967B-BF6B08C926C4}" type="datetimeFigureOut">
              <a:rPr lang="en-US" smtClean="0"/>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A80165-C0A5-4C64-9E26-3E49E705D637}" type="slidenum">
              <a:rPr lang="en-US" smtClean="0"/>
              <a:t>‹#›</a:t>
            </a:fld>
            <a:endParaRPr lang="en-US"/>
          </a:p>
        </p:txBody>
      </p:sp>
    </p:spTree>
    <p:extLst>
      <p:ext uri="{BB962C8B-B14F-4D97-AF65-F5344CB8AC3E}">
        <p14:creationId xmlns:p14="http://schemas.microsoft.com/office/powerpoint/2010/main" val="303693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397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34D5B-2E42-4788-967B-BF6B08C926C4}" type="datetimeFigureOut">
              <a:rPr lang="en-US" smtClean="0"/>
              <a:t>8/14/2017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A80165-C0A5-4C64-9E26-3E49E705D637}" type="slidenum">
              <a:rPr lang="en-US" smtClean="0"/>
              <a:t>‹#›</a:t>
            </a:fld>
            <a:endParaRPr lang="en-US"/>
          </a:p>
        </p:txBody>
      </p:sp>
    </p:spTree>
    <p:extLst>
      <p:ext uri="{BB962C8B-B14F-4D97-AF65-F5344CB8AC3E}">
        <p14:creationId xmlns:p14="http://schemas.microsoft.com/office/powerpoint/2010/main" val="4214254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000" kern="1200">
          <a:solidFill>
            <a:srgbClr val="002060"/>
          </a:solidFill>
          <a:latin typeface="+mj-lt"/>
          <a:ea typeface="+mj-ea"/>
          <a:cs typeface="+mj-cs"/>
        </a:defRPr>
      </a:lvl1pPr>
    </p:titleStyle>
    <p:body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kaggle.com/START-UMD/gt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https://smu.box.com/s/zhbm2idikopnuhxfvcxtmc880nud5pxa"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3.wdp"/><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CDCD"/>
        </a:solidFill>
        <a:effectLst/>
      </p:bgPr>
    </p:bg>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r="1437"/>
          <a:stretch/>
        </p:blipFill>
        <p:spPr bwMode="auto">
          <a:xfrm>
            <a:off x="0" y="228600"/>
            <a:ext cx="91440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ubtitle 2"/>
          <p:cNvSpPr>
            <a:spLocks noGrp="1"/>
          </p:cNvSpPr>
          <p:nvPr>
            <p:ph type="subTitle" idx="1"/>
          </p:nvPr>
        </p:nvSpPr>
        <p:spPr>
          <a:xfrm>
            <a:off x="-48490" y="4817918"/>
            <a:ext cx="9296399" cy="1430482"/>
          </a:xfrm>
          <a:noFill/>
        </p:spPr>
        <p:txBody>
          <a:bodyPr>
            <a:noAutofit/>
          </a:bodyPr>
          <a:lstStyle/>
          <a:p>
            <a:r>
              <a:rPr lang="en-US" sz="2400" dirty="0">
                <a:solidFill>
                  <a:schemeClr val="tx1"/>
                </a:solidFill>
                <a:latin typeface="DINPro-Black" pitchFamily="50" charset="0"/>
              </a:rPr>
              <a:t>Max Herrera, Joshua Herrera, Patrick McDevitt, and Sunna Quazi</a:t>
            </a:r>
          </a:p>
          <a:p>
            <a:r>
              <a:rPr lang="en-US" sz="2400" dirty="0">
                <a:solidFill>
                  <a:schemeClr val="tx1"/>
                </a:solidFill>
                <a:latin typeface="DINPro-Medium" pitchFamily="50" charset="0"/>
              </a:rPr>
              <a:t>MSDS 7330 File Organization and Database Management</a:t>
            </a:r>
          </a:p>
          <a:p>
            <a:r>
              <a:rPr lang="en-US" sz="2400" dirty="0">
                <a:solidFill>
                  <a:schemeClr val="tx1"/>
                </a:solidFill>
                <a:latin typeface="DINPro-Medium" pitchFamily="50" charset="0"/>
              </a:rPr>
              <a:t>Section 405, Group A</a:t>
            </a:r>
          </a:p>
          <a:p>
            <a:endParaRPr lang="en-US" sz="2400" dirty="0">
              <a:solidFill>
                <a:schemeClr val="tx1"/>
              </a:solidFill>
              <a:latin typeface="DINPro-Medium" pitchFamily="50"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409825"/>
            <a:ext cx="31051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926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slowdownfast.com/wp-content/uploads/2009/02/looking.jpg"/>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8014"/>
          <a:stretch/>
        </p:blipFill>
        <p:spPr bwMode="auto">
          <a:xfrm>
            <a:off x="1" y="-10886"/>
            <a:ext cx="9144000" cy="6868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74920" r="17007" b="3608"/>
          <a:stretch/>
        </p:blipFill>
        <p:spPr bwMode="auto">
          <a:xfrm>
            <a:off x="-61687" y="2819400"/>
            <a:ext cx="5167085" cy="274683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esunqua\AppData\Local\Microsoft\Windows\Temporary Internet Files\Content.Outlook\CXM9TT5U\Pasted image at 2017_07_26 11_07 AM.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17007" b="81852"/>
          <a:stretch/>
        </p:blipFill>
        <p:spPr bwMode="auto">
          <a:xfrm>
            <a:off x="-61686" y="290285"/>
            <a:ext cx="5167085" cy="25291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267200" y="838200"/>
            <a:ext cx="4936436" cy="6019800"/>
          </a:xfrm>
          <a:noFill/>
        </p:spPr>
        <p:txBody>
          <a:bodyPr>
            <a:normAutofit fontScale="92500" lnSpcReduction="20000"/>
          </a:bodyPr>
          <a:lstStyle/>
          <a:p>
            <a:pPr marL="0" indent="0">
              <a:buNone/>
            </a:pPr>
            <a:r>
              <a:rPr lang="en-US" i="1" dirty="0"/>
              <a:t>Having moved the data to MYSQL, </a:t>
            </a:r>
            <a:r>
              <a:rPr lang="en-US" dirty="0"/>
              <a:t>we ran scripts that determined which columns were sparse</a:t>
            </a:r>
          </a:p>
          <a:p>
            <a:pPr marL="0" indent="0">
              <a:buNone/>
            </a:pPr>
            <a:endParaRPr lang="en-US" dirty="0"/>
          </a:p>
          <a:p>
            <a:pPr marL="0" indent="0" algn="ctr">
              <a:buNone/>
            </a:pPr>
            <a:r>
              <a:rPr lang="en-US" dirty="0"/>
              <a:t> The criterion for sparseness was that </a:t>
            </a:r>
            <a:r>
              <a:rPr lang="en-US" b="1" dirty="0"/>
              <a:t>80% </a:t>
            </a:r>
            <a:r>
              <a:rPr lang="en-US" dirty="0"/>
              <a:t>or more of the column was </a:t>
            </a:r>
            <a:r>
              <a:rPr lang="en-US" b="1" dirty="0"/>
              <a:t>NULL</a:t>
            </a:r>
            <a:r>
              <a:rPr lang="en-US" dirty="0"/>
              <a:t> or ‘.’</a:t>
            </a:r>
          </a:p>
          <a:p>
            <a:pPr marL="0" indent="0" algn="ctr">
              <a:buNone/>
            </a:pPr>
            <a:endParaRPr lang="en-US" dirty="0"/>
          </a:p>
          <a:p>
            <a:pPr marL="0" indent="0" algn="ctr">
              <a:buNone/>
            </a:pPr>
            <a:r>
              <a:rPr lang="en-US" sz="2800" dirty="0">
                <a:solidFill>
                  <a:schemeClr val="tx1"/>
                </a:solidFill>
                <a:effectLst>
                  <a:outerShdw blurRad="50800" dist="38100" dir="5400000" algn="t" rotWithShape="0">
                    <a:prstClr val="black">
                      <a:alpha val="40000"/>
                    </a:prstClr>
                  </a:outerShdw>
                </a:effectLst>
              </a:rPr>
              <a:t>“When you look into an abyss, the abyss also looks into you “</a:t>
            </a:r>
          </a:p>
          <a:p>
            <a:pPr marL="0" indent="0" algn="r">
              <a:buNone/>
            </a:pPr>
            <a:r>
              <a:rPr lang="en-US" sz="2600" dirty="0">
                <a:solidFill>
                  <a:schemeClr val="tx1"/>
                </a:solidFill>
                <a:effectLst>
                  <a:outerShdw blurRad="50800" dist="38100" dir="5400000" algn="t" rotWithShape="0">
                    <a:prstClr val="black">
                      <a:alpha val="40000"/>
                    </a:prstClr>
                  </a:outerShdw>
                </a:effectLst>
              </a:rPr>
              <a:t>-Frederick Nietzsche</a:t>
            </a:r>
          </a:p>
          <a:p>
            <a:pPr marL="0" indent="0">
              <a:buNone/>
            </a:pPr>
            <a:endParaRPr lang="en-US" sz="1500" dirty="0">
              <a:solidFill>
                <a:schemeClr val="tx1"/>
              </a:solidFill>
            </a:endParaRPr>
          </a:p>
          <a:p>
            <a:pPr marL="0" indent="0">
              <a:buNone/>
            </a:pPr>
            <a:r>
              <a:rPr lang="en-US" dirty="0"/>
              <a:t>We </a:t>
            </a:r>
            <a:r>
              <a:rPr lang="en-US" b="1" dirty="0"/>
              <a:t>created alter tables </a:t>
            </a:r>
            <a:r>
              <a:rPr lang="en-US" dirty="0"/>
              <a:t>for the sparse columns and </a:t>
            </a:r>
            <a:r>
              <a:rPr lang="en-US" b="1" dirty="0"/>
              <a:t>dropped them</a:t>
            </a:r>
          </a:p>
          <a:p>
            <a:pPr marL="0" indent="0">
              <a:buNone/>
            </a:pPr>
            <a:endParaRPr lang="en-US" b="1" dirty="0"/>
          </a:p>
          <a:p>
            <a:pPr marL="0" indent="0" algn="ctr">
              <a:buNone/>
            </a:pPr>
            <a:r>
              <a:rPr lang="en-US" b="1" dirty="0"/>
              <a:t>At this point, the table was ready for normalization</a:t>
            </a:r>
          </a:p>
        </p:txBody>
      </p:sp>
      <p:sp>
        <p:nvSpPr>
          <p:cNvPr id="2" name="Title 1"/>
          <p:cNvSpPr>
            <a:spLocks noGrp="1"/>
          </p:cNvSpPr>
          <p:nvPr>
            <p:ph type="title"/>
          </p:nvPr>
        </p:nvSpPr>
        <p:spPr>
          <a:xfrm>
            <a:off x="1295400" y="0"/>
            <a:ext cx="8229600" cy="1465995"/>
          </a:xfrm>
        </p:spPr>
        <p:txBody>
          <a:bodyPr>
            <a:noAutofit/>
          </a:bodyPr>
          <a:lstStyle/>
          <a:p>
            <a:pPr algn="r"/>
            <a:r>
              <a:rPr lang="en-US" sz="4800" b="1" dirty="0"/>
              <a:t>Data Profiling  </a:t>
            </a:r>
            <a:br>
              <a:rPr lang="en-US" sz="4800" b="1" dirty="0"/>
            </a:br>
            <a:endParaRPr lang="en-US" sz="4800" dirty="0"/>
          </a:p>
        </p:txBody>
      </p:sp>
    </p:spTree>
    <p:extLst>
      <p:ext uri="{BB962C8B-B14F-4D97-AF65-F5344CB8AC3E}">
        <p14:creationId xmlns:p14="http://schemas.microsoft.com/office/powerpoint/2010/main" val="19066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i.ytimg.com/vi/38dID-m1YzI/maxresdefault.jp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l="9418" t="9243" r="11695" b="13883"/>
          <a:stretch/>
        </p:blipFill>
        <p:spPr bwMode="auto">
          <a:xfrm>
            <a:off x="4085771" y="4423230"/>
            <a:ext cx="5058229" cy="24347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439557" y="163648"/>
            <a:ext cx="4419600" cy="1143000"/>
          </a:xfrm>
        </p:spPr>
        <p:txBody>
          <a:bodyPr>
            <a:normAutofit fontScale="90000"/>
          </a:bodyPr>
          <a:lstStyle/>
          <a:p>
            <a:pPr algn="r"/>
            <a:r>
              <a:rPr lang="en-US" b="1" dirty="0"/>
              <a:t>Data Normalization</a:t>
            </a:r>
            <a:endParaRPr lang="en-US" dirty="0"/>
          </a:p>
        </p:txBody>
      </p:sp>
      <p:sp>
        <p:nvSpPr>
          <p:cNvPr id="3" name="Content Placeholder 2"/>
          <p:cNvSpPr>
            <a:spLocks noGrp="1"/>
          </p:cNvSpPr>
          <p:nvPr>
            <p:ph idx="1"/>
          </p:nvPr>
        </p:nvSpPr>
        <p:spPr>
          <a:xfrm>
            <a:off x="4085771" y="1600200"/>
            <a:ext cx="5134429" cy="4267199"/>
          </a:xfrm>
        </p:spPr>
        <p:txBody>
          <a:bodyPr>
            <a:noAutofit/>
          </a:bodyPr>
          <a:lstStyle/>
          <a:p>
            <a:pPr>
              <a:spcBef>
                <a:spcPts val="200"/>
              </a:spcBef>
            </a:pPr>
            <a:r>
              <a:rPr lang="en-US" sz="1700" dirty="0"/>
              <a:t>The data was profiled using SQL Server Data Profiler </a:t>
            </a:r>
          </a:p>
          <a:p>
            <a:pPr>
              <a:spcBef>
                <a:spcPts val="200"/>
              </a:spcBef>
            </a:pPr>
            <a:r>
              <a:rPr lang="en-US" sz="1700" dirty="0"/>
              <a:t>The profiler suggested that nine tables could be extracted from the large GT table. </a:t>
            </a:r>
          </a:p>
          <a:p>
            <a:pPr>
              <a:spcBef>
                <a:spcPts val="200"/>
              </a:spcBef>
            </a:pPr>
            <a:r>
              <a:rPr lang="en-US" sz="1700" dirty="0"/>
              <a:t>Individual tables were created using the columns from GT. These nine individual tables were validated by joining back to GT. </a:t>
            </a:r>
          </a:p>
          <a:p>
            <a:pPr>
              <a:spcBef>
                <a:spcPts val="200"/>
              </a:spcBef>
            </a:pPr>
            <a:r>
              <a:rPr lang="en-US" sz="1700" dirty="0"/>
              <a:t>The redundant columns were dropped form GT because they had been moved to the individual tables. </a:t>
            </a:r>
          </a:p>
          <a:p>
            <a:pPr>
              <a:spcBef>
                <a:spcPts val="200"/>
              </a:spcBef>
            </a:pPr>
            <a:r>
              <a:rPr lang="en-US" sz="1700" dirty="0"/>
              <a:t>Primary keys were created on the nine tables. </a:t>
            </a:r>
          </a:p>
          <a:p>
            <a:pPr>
              <a:spcBef>
                <a:spcPts val="200"/>
              </a:spcBef>
            </a:pPr>
            <a:r>
              <a:rPr lang="en-US" sz="1700" dirty="0"/>
              <a:t>From there, indices were created on the join columns in the GT table. Finally, a nine-way inner join was performed with the GT table to validate that everything worked correctly.</a:t>
            </a:r>
          </a:p>
          <a:p>
            <a:endParaRPr lang="en-US" sz="1600" dirty="0"/>
          </a:p>
        </p:txBody>
      </p:sp>
      <p:pic>
        <p:nvPicPr>
          <p:cNvPr id="4098" name="Picture 2" descr="http://2.bp.blogspot.com/-wuinSTn-X4A/UwHmmceDQqI/AAAAAAAAJFo/5EjPg-LpAJc/s400/Sivakumar_Vellingiri_Normal_Forms_Poster.Jpeg"/>
          <p:cNvPicPr>
            <a:picLocks noChangeAspect="1" noChangeArrowheads="1"/>
          </p:cNvPicPr>
          <p:nvPr/>
        </p:nvPicPr>
        <p:blipFill rotWithShape="1">
          <a:blip r:embed="rId3">
            <a:extLst>
              <a:ext uri="{28A0092B-C50C-407E-A947-70E740481C1C}">
                <a14:useLocalDpi xmlns:a14="http://schemas.microsoft.com/office/drawing/2010/main" val="0"/>
              </a:ext>
            </a:extLst>
          </a:blip>
          <a:srcRect l="9943" t="2591" r="10804" b="2644"/>
          <a:stretch/>
        </p:blipFill>
        <p:spPr bwMode="auto">
          <a:xfrm>
            <a:off x="76200" y="114120"/>
            <a:ext cx="4078514" cy="586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760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7296" y="469413"/>
            <a:ext cx="5029200" cy="4129314"/>
          </a:xfrm>
          <a:prstGeom prst="rect">
            <a:avLst/>
          </a:prstGeom>
        </p:spPr>
      </p:pic>
      <p:sp>
        <p:nvSpPr>
          <p:cNvPr id="2" name="Title 1"/>
          <p:cNvSpPr>
            <a:spLocks noGrp="1"/>
          </p:cNvSpPr>
          <p:nvPr>
            <p:ph type="title"/>
          </p:nvPr>
        </p:nvSpPr>
        <p:spPr>
          <a:xfrm>
            <a:off x="1905000" y="1149107"/>
            <a:ext cx="2819400" cy="1371600"/>
          </a:xfrm>
          <a:prstGeom prst="roundRect">
            <a:avLst/>
          </a:prstGeom>
          <a:solidFill>
            <a:schemeClr val="accent5">
              <a:lumMod val="40000"/>
              <a:lumOff val="60000"/>
            </a:schemeClr>
          </a:solidFill>
          <a:scene3d>
            <a:camera prst="orthographicFront"/>
            <a:lightRig rig="threePt" dir="t"/>
          </a:scene3d>
          <a:sp3d>
            <a:bevelT prst="angle"/>
          </a:sp3d>
        </p:spPr>
        <p:style>
          <a:lnRef idx="2">
            <a:schemeClr val="accent5"/>
          </a:lnRef>
          <a:fillRef idx="1">
            <a:schemeClr val="lt1"/>
          </a:fillRef>
          <a:effectRef idx="0">
            <a:schemeClr val="accent5"/>
          </a:effectRef>
          <a:fontRef idx="minor">
            <a:schemeClr val="dk1"/>
          </a:fontRef>
        </p:style>
        <p:txBody>
          <a:bodyPr>
            <a:noAutofit/>
          </a:bodyPr>
          <a:lstStyle/>
          <a:p>
            <a:r>
              <a:rPr lang="en-US" sz="3200" dirty="0">
                <a:solidFill>
                  <a:schemeClr val="bg1"/>
                </a:solidFill>
                <a:effectLst>
                  <a:outerShdw blurRad="38100" dist="38100" dir="2700000" algn="tl">
                    <a:srgbClr val="000000">
                      <a:alpha val="43137"/>
                    </a:srgbClr>
                  </a:outerShdw>
                </a:effectLst>
                <a:latin typeface="Script MT Bold" panose="03040602040607080904" pitchFamily="66" charset="0"/>
              </a:rPr>
              <a:t>Before Normalization</a:t>
            </a:r>
          </a:p>
        </p:txBody>
      </p:sp>
      <p:pic>
        <p:nvPicPr>
          <p:cNvPr id="5" name="Content Placeholder 3"/>
          <p:cNvPicPr>
            <a:picLocks/>
          </p:cNvPicPr>
          <p:nvPr/>
        </p:nvPicPr>
        <p:blipFill>
          <a:blip r:embed="rId3"/>
          <a:stretch>
            <a:fillRect/>
          </a:stretch>
        </p:blipFill>
        <p:spPr>
          <a:xfrm>
            <a:off x="3429000" y="1723030"/>
            <a:ext cx="5638800" cy="3657600"/>
          </a:xfrm>
          <a:prstGeom prst="rect">
            <a:avLst/>
          </a:prstGeom>
          <a:solidFill>
            <a:schemeClr val="bg1">
              <a:lumMod val="95000"/>
              <a:alpha val="60000"/>
            </a:schemeClr>
          </a:solidFill>
        </p:spPr>
      </p:pic>
      <p:sp>
        <p:nvSpPr>
          <p:cNvPr id="6" name="Title 1"/>
          <p:cNvSpPr txBox="1">
            <a:spLocks/>
          </p:cNvSpPr>
          <p:nvPr/>
        </p:nvSpPr>
        <p:spPr>
          <a:xfrm>
            <a:off x="5567719" y="2362200"/>
            <a:ext cx="3048000" cy="1295400"/>
          </a:xfrm>
          <a:prstGeom prst="roundRect">
            <a:avLst/>
          </a:prstGeom>
          <a:solidFill>
            <a:schemeClr val="accent5">
              <a:lumMod val="40000"/>
              <a:lumOff val="60000"/>
            </a:schemeClr>
          </a:solidFill>
          <a:scene3d>
            <a:camera prst="orthographicFront"/>
            <a:lightRig rig="threePt" dir="t"/>
          </a:scene3d>
          <a:sp3d>
            <a:bevelT prst="angle"/>
          </a:sp3d>
        </p:spPr>
        <p:style>
          <a:lnRef idx="2">
            <a:schemeClr val="accent5"/>
          </a:lnRef>
          <a:fillRef idx="1">
            <a:schemeClr val="lt1"/>
          </a:fillRef>
          <a:effectRef idx="0">
            <a:schemeClr val="accent5"/>
          </a:effectRef>
          <a:fontRef idx="minor">
            <a:schemeClr val="dk1"/>
          </a:fontRef>
        </p:style>
        <p:txBody>
          <a:bodyPr vert="horz" lIns="91440" tIns="45720" rIns="91440" bIns="45720" rtlCol="0" anchor="ctr">
            <a:noAutofit/>
          </a:bodyPr>
          <a:lstStyle>
            <a:lvl1pPr algn="l" defTabSz="914400" rtl="0" eaLnBrk="1" latinLnBrk="0" hangingPunct="1">
              <a:spcBef>
                <a:spcPct val="0"/>
              </a:spcBef>
              <a:buNone/>
              <a:defRPr sz="4000" kern="1200">
                <a:solidFill>
                  <a:schemeClr val="dk1"/>
                </a:solidFill>
                <a:latin typeface="DINPro-Black" pitchFamily="50"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sz="2800" dirty="0">
                <a:effectLst>
                  <a:outerShdw blurRad="38100" dist="38100" dir="2700000" algn="tl">
                    <a:srgbClr val="000000">
                      <a:alpha val="43137"/>
                    </a:srgbClr>
                  </a:outerShdw>
                </a:effectLst>
                <a:latin typeface="Script MT Bold" panose="03040602040607080904" pitchFamily="66" charset="0"/>
              </a:rPr>
              <a:t>After</a:t>
            </a:r>
            <a:br>
              <a:rPr lang="en-US" sz="2800" dirty="0">
                <a:effectLst>
                  <a:outerShdw blurRad="38100" dist="38100" dir="2700000" algn="tl">
                    <a:srgbClr val="000000">
                      <a:alpha val="43137"/>
                    </a:srgbClr>
                  </a:outerShdw>
                </a:effectLst>
                <a:latin typeface="Script MT Bold" panose="03040602040607080904" pitchFamily="66" charset="0"/>
              </a:rPr>
            </a:br>
            <a:r>
              <a:rPr lang="en-US" sz="2800" dirty="0">
                <a:effectLst>
                  <a:outerShdw blurRad="38100" dist="38100" dir="2700000" algn="tl">
                    <a:srgbClr val="000000">
                      <a:alpha val="43137"/>
                    </a:srgbClr>
                  </a:outerShdw>
                </a:effectLst>
                <a:latin typeface="Script MT Bold" panose="03040602040607080904" pitchFamily="66" charset="0"/>
              </a:rPr>
              <a:t>Normalization</a:t>
            </a:r>
          </a:p>
        </p:txBody>
      </p:sp>
      <p:sp>
        <p:nvSpPr>
          <p:cNvPr id="7" name="Rectangle 6"/>
          <p:cNvSpPr/>
          <p:nvPr/>
        </p:nvSpPr>
        <p:spPr>
          <a:xfrm>
            <a:off x="685800" y="5203358"/>
            <a:ext cx="7048500" cy="1569660"/>
          </a:xfrm>
          <a:prstGeom prst="rect">
            <a:avLst/>
          </a:prstGeom>
          <a:solidFill>
            <a:schemeClr val="bg1">
              <a:lumMod val="95000"/>
            </a:schemeClr>
          </a:solidFill>
          <a:ln>
            <a:solidFill>
              <a:srgbClr val="002060"/>
            </a:solidFill>
          </a:ln>
        </p:spPr>
        <p:txBody>
          <a:bodyPr wrap="square">
            <a:spAutoFit/>
          </a:bodyPr>
          <a:lstStyle/>
          <a:p>
            <a:pPr algn="ctr"/>
            <a:r>
              <a:rPr lang="en-US" sz="2400" dirty="0">
                <a:solidFill>
                  <a:srgbClr val="002060"/>
                </a:solidFill>
                <a:latin typeface="DINPro-Medium"/>
              </a:rPr>
              <a:t>We should say something about how these graphs imply normalization</a:t>
            </a:r>
          </a:p>
          <a:p>
            <a:pPr algn="ctr"/>
            <a:r>
              <a:rPr lang="en-US" sz="2400" dirty="0">
                <a:solidFill>
                  <a:srgbClr val="002060"/>
                </a:solidFill>
                <a:latin typeface="DINPro-Medium"/>
              </a:rPr>
              <a:t>&amp;</a:t>
            </a:r>
          </a:p>
          <a:p>
            <a:pPr algn="ctr"/>
            <a:r>
              <a:rPr lang="en-US" sz="2400" dirty="0">
                <a:solidFill>
                  <a:srgbClr val="002060"/>
                </a:solidFill>
                <a:latin typeface="DINPro-Medium"/>
              </a:rPr>
              <a:t>maybe why it makes sense (relationally)</a:t>
            </a:r>
          </a:p>
        </p:txBody>
      </p:sp>
    </p:spTree>
    <p:extLst>
      <p:ext uri="{BB962C8B-B14F-4D97-AF65-F5344CB8AC3E}">
        <p14:creationId xmlns:p14="http://schemas.microsoft.com/office/powerpoint/2010/main" val="93457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4788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90015" y="838200"/>
            <a:ext cx="7918335" cy="3352800"/>
            <a:chOff x="290015" y="838200"/>
            <a:chExt cx="7918335" cy="3352800"/>
          </a:xfrm>
        </p:grpSpPr>
        <p:pic>
          <p:nvPicPr>
            <p:cNvPr id="4" name="Content Placeholder 3"/>
            <p:cNvPicPr>
              <a:picLocks/>
            </p:cNvPicPr>
            <p:nvPr/>
          </p:nvPicPr>
          <p:blipFill rotWithShape="1">
            <a:blip r:embed="rId2"/>
            <a:srcRect l="14541" t="26666" r="57366" b="51598"/>
            <a:stretch/>
          </p:blipFill>
          <p:spPr>
            <a:xfrm>
              <a:off x="290015" y="838200"/>
              <a:ext cx="5424985" cy="3276600"/>
            </a:xfrm>
            <a:prstGeom prst="rect">
              <a:avLst/>
            </a:prstGeom>
          </p:spPr>
        </p:pic>
        <p:sp>
          <p:nvSpPr>
            <p:cNvPr id="6" name="TextBox 5"/>
            <p:cNvSpPr txBox="1"/>
            <p:nvPr/>
          </p:nvSpPr>
          <p:spPr>
            <a:xfrm>
              <a:off x="5638800" y="1082457"/>
              <a:ext cx="2569550" cy="3108543"/>
            </a:xfrm>
            <a:prstGeom prst="rect">
              <a:avLst/>
            </a:prstGeom>
            <a:noFill/>
          </p:spPr>
          <p:txBody>
            <a:bodyPr wrap="none" rtlCol="0">
              <a:spAutoFit/>
            </a:bodyPr>
            <a:lstStyle/>
            <a:p>
              <a:r>
                <a:rPr lang="en-US" sz="1600" dirty="0">
                  <a:solidFill>
                    <a:srgbClr val="002060"/>
                  </a:solidFill>
                  <a:latin typeface="DINPro-Medium"/>
                </a:rPr>
                <a:t>Vehicle</a:t>
              </a:r>
            </a:p>
            <a:p>
              <a:r>
                <a:rPr lang="en-US" sz="1600" dirty="0">
                  <a:solidFill>
                    <a:srgbClr val="002060"/>
                  </a:solidFill>
                  <a:latin typeface="DINPro-Medium"/>
                </a:rPr>
                <a:t>Unknown</a:t>
              </a:r>
            </a:p>
            <a:p>
              <a:r>
                <a:rPr lang="en-US" sz="1600" dirty="0">
                  <a:solidFill>
                    <a:srgbClr val="002060"/>
                  </a:solidFill>
                  <a:latin typeface="DINPro-Medium"/>
                </a:rPr>
                <a:t>Sabotage</a:t>
              </a:r>
            </a:p>
            <a:p>
              <a:r>
                <a:rPr lang="en-US" sz="1600" dirty="0">
                  <a:solidFill>
                    <a:srgbClr val="002060"/>
                  </a:solidFill>
                  <a:latin typeface="DINPro-Medium"/>
                </a:rPr>
                <a:t>Radiological</a:t>
              </a:r>
            </a:p>
            <a:p>
              <a:r>
                <a:rPr lang="en-US" sz="1600" dirty="0">
                  <a:solidFill>
                    <a:srgbClr val="002060"/>
                  </a:solidFill>
                  <a:latin typeface="DINPro-Medium"/>
                </a:rPr>
                <a:t>Other</a:t>
              </a:r>
            </a:p>
            <a:p>
              <a:r>
                <a:rPr lang="en-US" sz="1600" dirty="0">
                  <a:solidFill>
                    <a:srgbClr val="002060"/>
                  </a:solidFill>
                  <a:latin typeface="DINPro-Medium"/>
                </a:rPr>
                <a:t>Melee</a:t>
              </a:r>
            </a:p>
            <a:p>
              <a:r>
                <a:rPr lang="en-US" sz="1600" dirty="0">
                  <a:solidFill>
                    <a:srgbClr val="002060"/>
                  </a:solidFill>
                  <a:latin typeface="DINPro-Medium"/>
                </a:rPr>
                <a:t>Incendiary</a:t>
              </a:r>
            </a:p>
            <a:p>
              <a:r>
                <a:rPr lang="en-US" sz="1600" dirty="0">
                  <a:solidFill>
                    <a:srgbClr val="002060"/>
                  </a:solidFill>
                  <a:latin typeface="DINPro-Medium"/>
                </a:rPr>
                <a:t>Firearms</a:t>
              </a:r>
            </a:p>
            <a:p>
              <a:r>
                <a:rPr lang="en-US" sz="1600" dirty="0">
                  <a:solidFill>
                    <a:srgbClr val="002060"/>
                  </a:solidFill>
                  <a:latin typeface="DINPro-Medium"/>
                </a:rPr>
                <a:t>Fake Weapons</a:t>
              </a:r>
            </a:p>
            <a:p>
              <a:r>
                <a:rPr lang="en-US" sz="1600" dirty="0">
                  <a:solidFill>
                    <a:srgbClr val="002060"/>
                  </a:solidFill>
                  <a:latin typeface="DINPro-Medium"/>
                </a:rPr>
                <a:t>Explosives/Bombs/Dynamite</a:t>
              </a:r>
            </a:p>
            <a:p>
              <a:r>
                <a:rPr lang="en-US" sz="1600" dirty="0">
                  <a:solidFill>
                    <a:srgbClr val="002060"/>
                  </a:solidFill>
                  <a:latin typeface="DINPro-Medium"/>
                </a:rPr>
                <a:t>Chemical</a:t>
              </a:r>
            </a:p>
            <a:p>
              <a:r>
                <a:rPr lang="en-US" sz="1600" dirty="0">
                  <a:solidFill>
                    <a:srgbClr val="002060"/>
                  </a:solidFill>
                  <a:latin typeface="DINPro-Medium"/>
                </a:rPr>
                <a:t>Biological</a:t>
              </a:r>
            </a:p>
          </p:txBody>
        </p:sp>
      </p:grpSp>
      <p:sp>
        <p:nvSpPr>
          <p:cNvPr id="7" name="Content Placeholder 2"/>
          <p:cNvSpPr txBox="1">
            <a:spLocks/>
          </p:cNvSpPr>
          <p:nvPr/>
        </p:nvSpPr>
        <p:spPr>
          <a:xfrm>
            <a:off x="310487" y="4191000"/>
            <a:ext cx="8915400" cy="2286000"/>
          </a:xfrm>
          <a:prstGeom prst="rect">
            <a:avLst/>
          </a:prstGeom>
        </p:spPr>
        <p:txBody>
          <a:bodyPr>
            <a:normAutofit/>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latin typeface="DINPro-Medium"/>
              </a:rPr>
              <a:t>Encode categorical variables numerically</a:t>
            </a:r>
          </a:p>
          <a:p>
            <a:r>
              <a:rPr lang="en-US" sz="2000" dirty="0">
                <a:latin typeface="DINPro-Medium"/>
              </a:rPr>
              <a:t>Identify which weapons are used more predominantly in each region</a:t>
            </a:r>
          </a:p>
          <a:p>
            <a:r>
              <a:rPr lang="en-US" sz="2000" dirty="0">
                <a:latin typeface="DINPro-Medium"/>
              </a:rPr>
              <a:t>Developing regions : heavy use of motor vehicles as weapon of choice</a:t>
            </a:r>
          </a:p>
          <a:p>
            <a:r>
              <a:rPr lang="en-US" sz="2000" dirty="0">
                <a:latin typeface="DINPro-Medium"/>
              </a:rPr>
              <a:t>Developed nations : wide range of weapons available</a:t>
            </a:r>
          </a:p>
          <a:p>
            <a:pPr lvl="1"/>
            <a:r>
              <a:rPr lang="en-US" sz="1800" dirty="0">
                <a:latin typeface="DINPro-Medium"/>
              </a:rPr>
              <a:t>primary methods used rely on biological, chemical, explosive devices</a:t>
            </a:r>
          </a:p>
        </p:txBody>
      </p:sp>
      <p:sp>
        <p:nvSpPr>
          <p:cNvPr id="9" name="Title 8"/>
          <p:cNvSpPr>
            <a:spLocks noGrp="1"/>
          </p:cNvSpPr>
          <p:nvPr>
            <p:ph type="title"/>
          </p:nvPr>
        </p:nvSpPr>
        <p:spPr/>
        <p:txBody>
          <a:bodyPr/>
          <a:lstStyle/>
          <a:p>
            <a:r>
              <a:rPr lang="en-US" dirty="0"/>
              <a:t>Weapon Usage</a:t>
            </a:r>
          </a:p>
        </p:txBody>
      </p:sp>
      <p:sp>
        <p:nvSpPr>
          <p:cNvPr id="10" name="TextBox 9"/>
          <p:cNvSpPr txBox="1"/>
          <p:nvPr/>
        </p:nvSpPr>
        <p:spPr>
          <a:xfrm>
            <a:off x="6930340" y="225187"/>
            <a:ext cx="1636474" cy="369332"/>
          </a:xfrm>
          <a:prstGeom prst="rect">
            <a:avLst/>
          </a:prstGeom>
          <a:noFill/>
        </p:spPr>
        <p:txBody>
          <a:bodyPr wrap="none" rtlCol="0">
            <a:spAutoFit/>
          </a:bodyPr>
          <a:lstStyle/>
          <a:p>
            <a:r>
              <a:rPr lang="en-US" dirty="0">
                <a:solidFill>
                  <a:srgbClr val="002060"/>
                </a:solidFill>
                <a:latin typeface="DINPro-Medium"/>
              </a:rPr>
              <a:t>python analysis</a:t>
            </a:r>
          </a:p>
        </p:txBody>
      </p:sp>
      <p:sp>
        <p:nvSpPr>
          <p:cNvPr id="12" name="TextBox 11"/>
          <p:cNvSpPr txBox="1"/>
          <p:nvPr/>
        </p:nvSpPr>
        <p:spPr>
          <a:xfrm>
            <a:off x="433305" y="6019800"/>
            <a:ext cx="8133509" cy="646331"/>
          </a:xfrm>
          <a:prstGeom prst="rect">
            <a:avLst/>
          </a:prstGeom>
          <a:solidFill>
            <a:schemeClr val="bg1">
              <a:lumMod val="95000"/>
            </a:schemeClr>
          </a:solidFill>
          <a:ln w="19050">
            <a:solidFill>
              <a:schemeClr val="accent1">
                <a:lumMod val="60000"/>
                <a:lumOff val="40000"/>
              </a:schemeClr>
            </a:solidFill>
          </a:ln>
        </p:spPr>
        <p:txBody>
          <a:bodyPr wrap="none" rtlCol="0">
            <a:spAutoFit/>
          </a:bodyPr>
          <a:lstStyle/>
          <a:p>
            <a:pPr marL="285750" indent="-285750">
              <a:buFont typeface="Arial" panose="020B0604020202020204" pitchFamily="34" charset="0"/>
              <a:buChar char="•"/>
            </a:pPr>
            <a:r>
              <a:rPr lang="en-US" b="1" dirty="0">
                <a:solidFill>
                  <a:schemeClr val="bg2">
                    <a:lumMod val="10000"/>
                  </a:schemeClr>
                </a:solidFill>
              </a:rPr>
              <a:t>Developing regions – weapons of opportunity</a:t>
            </a:r>
          </a:p>
          <a:p>
            <a:pPr marL="285750" indent="-285750">
              <a:buFont typeface="Arial" panose="020B0604020202020204" pitchFamily="34" charset="0"/>
              <a:buChar char="•"/>
            </a:pPr>
            <a:r>
              <a:rPr lang="en-US" b="1" dirty="0">
                <a:solidFill>
                  <a:schemeClr val="bg2">
                    <a:lumMod val="10000"/>
                  </a:schemeClr>
                </a:solidFill>
              </a:rPr>
              <a:t>Developed nations – weapons of sophistication, planning, and significant impact</a:t>
            </a:r>
          </a:p>
        </p:txBody>
      </p:sp>
    </p:spTree>
    <p:extLst>
      <p:ext uri="{BB962C8B-B14F-4D97-AF65-F5344CB8AC3E}">
        <p14:creationId xmlns:p14="http://schemas.microsoft.com/office/powerpoint/2010/main" val="865884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Targets</a:t>
            </a:r>
          </a:p>
        </p:txBody>
      </p:sp>
      <p:pic>
        <p:nvPicPr>
          <p:cNvPr id="4" name="Content Placeholder 3"/>
          <p:cNvPicPr>
            <a:picLocks noGrp="1" noChangeAspect="1"/>
          </p:cNvPicPr>
          <p:nvPr>
            <p:ph idx="4294967295"/>
          </p:nvPr>
        </p:nvPicPr>
        <p:blipFill rotWithShape="1">
          <a:blip r:embed="rId2">
            <a:clrChange>
              <a:clrFrom>
                <a:srgbClr val="FFFFFF"/>
              </a:clrFrom>
              <a:clrTo>
                <a:srgbClr val="FFFFFF">
                  <a:alpha val="0"/>
                </a:srgbClr>
              </a:clrTo>
            </a:clrChange>
          </a:blip>
          <a:srcRect l="10827" t="78710" r="56282"/>
          <a:stretch/>
        </p:blipFill>
        <p:spPr>
          <a:xfrm>
            <a:off x="1676400" y="299046"/>
            <a:ext cx="5273675" cy="3313113"/>
          </a:xfrm>
          <a:prstGeom prst="rect">
            <a:avLst/>
          </a:prstGeom>
        </p:spPr>
      </p:pic>
      <p:sp>
        <p:nvSpPr>
          <p:cNvPr id="9" name="TextBox 8"/>
          <p:cNvSpPr txBox="1"/>
          <p:nvPr/>
        </p:nvSpPr>
        <p:spPr>
          <a:xfrm>
            <a:off x="6553200" y="299046"/>
            <a:ext cx="1540486" cy="3385542"/>
          </a:xfrm>
          <a:prstGeom prst="rect">
            <a:avLst/>
          </a:prstGeom>
          <a:solidFill>
            <a:schemeClr val="bg1"/>
          </a:solidFill>
        </p:spPr>
        <p:txBody>
          <a:bodyPr wrap="none" lIns="0" tIns="0" rIns="0" bIns="0" rtlCol="0">
            <a:spAutoFit/>
          </a:bodyPr>
          <a:lstStyle/>
          <a:p>
            <a:r>
              <a:rPr lang="en-US" sz="1000" dirty="0">
                <a:solidFill>
                  <a:srgbClr val="002060"/>
                </a:solidFill>
                <a:latin typeface="DINPro-Medium"/>
              </a:rPr>
              <a:t>Violent Political Party</a:t>
            </a:r>
          </a:p>
          <a:p>
            <a:r>
              <a:rPr lang="en-US" sz="1000" dirty="0">
                <a:solidFill>
                  <a:srgbClr val="002060"/>
                </a:solidFill>
                <a:latin typeface="DINPro-Medium"/>
              </a:rPr>
              <a:t>Utilities</a:t>
            </a:r>
          </a:p>
          <a:p>
            <a:r>
              <a:rPr lang="en-US" sz="1000" dirty="0">
                <a:solidFill>
                  <a:srgbClr val="002060"/>
                </a:solidFill>
                <a:latin typeface="DINPro-Medium"/>
              </a:rPr>
              <a:t>Unknown</a:t>
            </a:r>
          </a:p>
          <a:p>
            <a:r>
              <a:rPr lang="en-US" sz="1000" dirty="0">
                <a:solidFill>
                  <a:srgbClr val="002060"/>
                </a:solidFill>
                <a:latin typeface="DINPro-Medium"/>
              </a:rPr>
              <a:t>Transportation</a:t>
            </a:r>
          </a:p>
          <a:p>
            <a:r>
              <a:rPr lang="en-US" sz="1000" dirty="0">
                <a:solidFill>
                  <a:srgbClr val="002060"/>
                </a:solidFill>
                <a:latin typeface="DINPro-Medium"/>
              </a:rPr>
              <a:t>Tourists</a:t>
            </a:r>
          </a:p>
          <a:p>
            <a:r>
              <a:rPr lang="en-US" sz="1000" dirty="0">
                <a:solidFill>
                  <a:srgbClr val="002060"/>
                </a:solidFill>
                <a:latin typeface="DINPro-Medium"/>
              </a:rPr>
              <a:t>Terrorists/Non-state militia</a:t>
            </a:r>
          </a:p>
          <a:p>
            <a:r>
              <a:rPr lang="en-US" sz="1000" dirty="0">
                <a:solidFill>
                  <a:srgbClr val="002060"/>
                </a:solidFill>
                <a:latin typeface="DINPro-Medium"/>
              </a:rPr>
              <a:t>Telecommunication</a:t>
            </a:r>
          </a:p>
          <a:p>
            <a:r>
              <a:rPr lang="en-US" sz="1000" dirty="0">
                <a:solidFill>
                  <a:srgbClr val="002060"/>
                </a:solidFill>
                <a:latin typeface="DINPro-Medium"/>
              </a:rPr>
              <a:t>Religious figures / institutions</a:t>
            </a:r>
          </a:p>
          <a:p>
            <a:r>
              <a:rPr lang="en-US" sz="1000" dirty="0">
                <a:solidFill>
                  <a:srgbClr val="002060"/>
                </a:solidFill>
                <a:latin typeface="DINPro-Medium"/>
              </a:rPr>
              <a:t>Private citizens &amp; property</a:t>
            </a:r>
          </a:p>
          <a:p>
            <a:r>
              <a:rPr lang="en-US" sz="1000" dirty="0">
                <a:solidFill>
                  <a:srgbClr val="002060"/>
                </a:solidFill>
                <a:latin typeface="DINPro-Medium"/>
              </a:rPr>
              <a:t>Police</a:t>
            </a:r>
          </a:p>
          <a:p>
            <a:r>
              <a:rPr lang="en-US" sz="1000" dirty="0">
                <a:solidFill>
                  <a:srgbClr val="002060"/>
                </a:solidFill>
                <a:latin typeface="DINPro-Medium"/>
              </a:rPr>
              <a:t>Other</a:t>
            </a:r>
          </a:p>
          <a:p>
            <a:r>
              <a:rPr lang="en-US" sz="1000" dirty="0">
                <a:solidFill>
                  <a:srgbClr val="002060"/>
                </a:solidFill>
                <a:latin typeface="DINPro-Medium"/>
              </a:rPr>
              <a:t>NGO</a:t>
            </a:r>
          </a:p>
          <a:p>
            <a:r>
              <a:rPr lang="en-US" sz="1000" dirty="0">
                <a:solidFill>
                  <a:srgbClr val="002060"/>
                </a:solidFill>
                <a:latin typeface="DINPro-Medium"/>
              </a:rPr>
              <a:t>Military</a:t>
            </a:r>
          </a:p>
          <a:p>
            <a:r>
              <a:rPr lang="en-US" sz="1000" dirty="0">
                <a:solidFill>
                  <a:srgbClr val="002060"/>
                </a:solidFill>
                <a:latin typeface="DINPro-Medium"/>
              </a:rPr>
              <a:t>Maritime</a:t>
            </a:r>
          </a:p>
          <a:p>
            <a:r>
              <a:rPr lang="en-US" sz="1000" dirty="0">
                <a:solidFill>
                  <a:srgbClr val="002060"/>
                </a:solidFill>
                <a:latin typeface="DINPro-Medium"/>
              </a:rPr>
              <a:t>Journalists &amp; media</a:t>
            </a:r>
          </a:p>
          <a:p>
            <a:r>
              <a:rPr lang="en-US" sz="1000" dirty="0">
                <a:solidFill>
                  <a:srgbClr val="002060"/>
                </a:solidFill>
                <a:latin typeface="DINPro-Medium"/>
              </a:rPr>
              <a:t>Government</a:t>
            </a:r>
          </a:p>
          <a:p>
            <a:r>
              <a:rPr lang="en-US" sz="1000" dirty="0">
                <a:solidFill>
                  <a:srgbClr val="002060"/>
                </a:solidFill>
                <a:latin typeface="DINPro-Medium"/>
              </a:rPr>
              <a:t>Diplomatic</a:t>
            </a:r>
          </a:p>
          <a:p>
            <a:r>
              <a:rPr lang="en-US" sz="1000" dirty="0">
                <a:solidFill>
                  <a:srgbClr val="002060"/>
                </a:solidFill>
                <a:latin typeface="DINPro-Medium"/>
              </a:rPr>
              <a:t>Food / water supply</a:t>
            </a:r>
          </a:p>
          <a:p>
            <a:r>
              <a:rPr lang="en-US" sz="1000" dirty="0">
                <a:solidFill>
                  <a:srgbClr val="002060"/>
                </a:solidFill>
                <a:latin typeface="DINPro-Medium"/>
              </a:rPr>
              <a:t>Educational institution</a:t>
            </a:r>
          </a:p>
          <a:p>
            <a:r>
              <a:rPr lang="en-US" sz="1000" dirty="0">
                <a:solidFill>
                  <a:srgbClr val="002060"/>
                </a:solidFill>
                <a:latin typeface="DINPro-Medium"/>
              </a:rPr>
              <a:t>Business</a:t>
            </a:r>
          </a:p>
          <a:p>
            <a:r>
              <a:rPr lang="en-US" sz="1000" dirty="0">
                <a:solidFill>
                  <a:srgbClr val="002060"/>
                </a:solidFill>
                <a:latin typeface="DINPro-Medium"/>
              </a:rPr>
              <a:t>Airports &amp; aircraft</a:t>
            </a:r>
          </a:p>
          <a:p>
            <a:r>
              <a:rPr lang="en-US" sz="1000" dirty="0">
                <a:solidFill>
                  <a:srgbClr val="002060"/>
                </a:solidFill>
                <a:latin typeface="DINPro-Medium"/>
              </a:rPr>
              <a:t>Abortion related</a:t>
            </a:r>
          </a:p>
        </p:txBody>
      </p:sp>
      <p:sp>
        <p:nvSpPr>
          <p:cNvPr id="10" name="Content Placeholder 2"/>
          <p:cNvSpPr txBox="1">
            <a:spLocks/>
          </p:cNvSpPr>
          <p:nvPr/>
        </p:nvSpPr>
        <p:spPr>
          <a:xfrm>
            <a:off x="292834" y="3681393"/>
            <a:ext cx="8915400" cy="1119207"/>
          </a:xfrm>
          <a:prstGeom prst="rect">
            <a:avLst/>
          </a:prstGeom>
        </p:spPr>
        <p:txBody>
          <a:bodyPr>
            <a:normAutofit/>
          </a:bodyPr>
          <a:lstStyle>
            <a:lvl1pPr marL="342900" indent="-342900" algn="l" defTabSz="914400" rtl="0" eaLnBrk="1" latinLnBrk="0" hangingPunct="1">
              <a:spcBef>
                <a:spcPts val="0"/>
              </a:spcBef>
              <a:spcAft>
                <a:spcPts val="300"/>
              </a:spcAft>
              <a:buFont typeface="Arial" panose="020B0604020202020204" pitchFamily="34" charset="0"/>
              <a:buChar char="•"/>
              <a:defRPr sz="2800" kern="1200">
                <a:solidFill>
                  <a:srgbClr val="002060"/>
                </a:solidFill>
                <a:latin typeface="+mn-lt"/>
                <a:ea typeface="+mn-ea"/>
                <a:cs typeface="+mn-cs"/>
              </a:defRPr>
            </a:lvl1pPr>
            <a:lvl2pPr marL="627063" indent="-287338" algn="l" defTabSz="914400" rtl="0" eaLnBrk="1" latinLnBrk="0" hangingPunct="1">
              <a:spcBef>
                <a:spcPts val="0"/>
              </a:spcBef>
              <a:spcAft>
                <a:spcPts val="300"/>
              </a:spcAft>
              <a:buFont typeface="Arial" panose="020B0604020202020204" pitchFamily="34" charset="0"/>
              <a:buChar char="–"/>
              <a:defRPr sz="2400" kern="1200">
                <a:solidFill>
                  <a:srgbClr val="002060"/>
                </a:solidFill>
                <a:latin typeface="+mn-lt"/>
                <a:ea typeface="+mn-ea"/>
                <a:cs typeface="+mn-cs"/>
              </a:defRPr>
            </a:lvl2pPr>
            <a:lvl3pPr marL="852488" indent="-225425" algn="l" defTabSz="914400" rtl="0" eaLnBrk="1" latinLnBrk="0" hangingPunct="1">
              <a:spcBef>
                <a:spcPts val="0"/>
              </a:spcBef>
              <a:spcAft>
                <a:spcPts val="300"/>
              </a:spcAft>
              <a:buFont typeface="Arial" panose="020B0604020202020204" pitchFamily="34" charset="0"/>
              <a:buChar char="•"/>
              <a:defRPr sz="2000" kern="1200">
                <a:solidFill>
                  <a:srgbClr val="002060"/>
                </a:solidFill>
                <a:latin typeface="+mn-lt"/>
                <a:ea typeface="+mn-ea"/>
                <a:cs typeface="+mn-cs"/>
              </a:defRPr>
            </a:lvl3pPr>
            <a:lvl4pPr marL="1089025" indent="-236538"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4pPr>
            <a:lvl5pPr marL="1314450" indent="-225425" algn="l" defTabSz="914400" rtl="0" eaLnBrk="1" latinLnBrk="0" hangingPunct="1">
              <a:spcBef>
                <a:spcPts val="0"/>
              </a:spcBef>
              <a:spcAft>
                <a:spcPts val="300"/>
              </a:spcAft>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latin typeface="DINPro-Medium"/>
              </a:rPr>
              <a:t>Identify the targets that are attacked more predominantly in each region</a:t>
            </a:r>
          </a:p>
          <a:p>
            <a:r>
              <a:rPr lang="en-US" sz="2000" dirty="0">
                <a:latin typeface="DINPro-Medium"/>
              </a:rPr>
              <a:t>Violent political parties are rarely targeted</a:t>
            </a:r>
          </a:p>
          <a:p>
            <a:r>
              <a:rPr lang="en-US" sz="2000" dirty="0">
                <a:latin typeface="DINPro-Medium"/>
              </a:rPr>
              <a:t>Airports and abortion centers are often targets of terrorist activity</a:t>
            </a:r>
            <a:endParaRPr lang="en-US" sz="1800" dirty="0">
              <a:latin typeface="DINPro-Medium"/>
            </a:endParaRPr>
          </a:p>
        </p:txBody>
      </p:sp>
      <p:sp>
        <p:nvSpPr>
          <p:cNvPr id="11" name="TextBox 10"/>
          <p:cNvSpPr txBox="1"/>
          <p:nvPr/>
        </p:nvSpPr>
        <p:spPr>
          <a:xfrm>
            <a:off x="381000" y="4800600"/>
            <a:ext cx="8558284" cy="1754326"/>
          </a:xfrm>
          <a:prstGeom prst="rect">
            <a:avLst/>
          </a:prstGeom>
          <a:solidFill>
            <a:schemeClr val="bg1">
              <a:lumMod val="95000"/>
            </a:schemeClr>
          </a:solidFill>
          <a:ln w="19050">
            <a:solidFill>
              <a:schemeClr val="accent1">
                <a:lumMod val="60000"/>
                <a:lumOff val="40000"/>
              </a:schemeClr>
            </a:solidFill>
          </a:ln>
        </p:spPr>
        <p:txBody>
          <a:bodyPr wrap="square" rtlCol="0">
            <a:spAutoFit/>
          </a:bodyPr>
          <a:lstStyle/>
          <a:p>
            <a:pPr marL="285750" indent="-285750">
              <a:buFont typeface="Arial" panose="020B0604020202020204" pitchFamily="34" charset="0"/>
              <a:buChar char="•"/>
            </a:pPr>
            <a:r>
              <a:rPr lang="en-US" b="1" dirty="0">
                <a:solidFill>
                  <a:schemeClr val="bg2">
                    <a:lumMod val="10000"/>
                  </a:schemeClr>
                </a:solidFill>
              </a:rPr>
              <a:t>Developing regions</a:t>
            </a:r>
          </a:p>
          <a:p>
            <a:pPr marL="742950" lvl="1" indent="-285750">
              <a:buFont typeface="Arial" panose="020B0604020202020204" pitchFamily="34" charset="0"/>
              <a:buChar char="•"/>
            </a:pPr>
            <a:r>
              <a:rPr lang="en-US" b="1" dirty="0">
                <a:solidFill>
                  <a:schemeClr val="bg2">
                    <a:lumMod val="10000"/>
                  </a:schemeClr>
                </a:solidFill>
              </a:rPr>
              <a:t>targets highly varied : religious, private property, tourists, transportation</a:t>
            </a:r>
          </a:p>
          <a:p>
            <a:pPr marL="742950" lvl="1" indent="-285750">
              <a:buFont typeface="Arial" panose="020B0604020202020204" pitchFamily="34" charset="0"/>
              <a:buChar char="•"/>
            </a:pPr>
            <a:r>
              <a:rPr lang="en-US" b="1" dirty="0">
                <a:solidFill>
                  <a:schemeClr val="bg2">
                    <a:lumMod val="10000"/>
                  </a:schemeClr>
                </a:solidFill>
              </a:rPr>
              <a:t>targets of opportunity and localized gain</a:t>
            </a:r>
          </a:p>
          <a:p>
            <a:pPr marL="285750" indent="-285750">
              <a:buFont typeface="Arial" panose="020B0604020202020204" pitchFamily="34" charset="0"/>
              <a:buChar char="•"/>
            </a:pPr>
            <a:r>
              <a:rPr lang="en-US" b="1" dirty="0">
                <a:solidFill>
                  <a:schemeClr val="bg2">
                    <a:lumMod val="10000"/>
                  </a:schemeClr>
                </a:solidFill>
              </a:rPr>
              <a:t>Developed nations</a:t>
            </a:r>
          </a:p>
          <a:p>
            <a:pPr marL="742950" lvl="1" indent="-285750">
              <a:buFont typeface="Arial" panose="020B0604020202020204" pitchFamily="34" charset="0"/>
              <a:buChar char="•"/>
            </a:pPr>
            <a:r>
              <a:rPr lang="en-US" b="1" dirty="0">
                <a:solidFill>
                  <a:schemeClr val="bg2">
                    <a:lumMod val="10000"/>
                  </a:schemeClr>
                </a:solidFill>
              </a:rPr>
              <a:t>targets of significant impact (aircraft) &amp; specific political agendas (abortion)</a:t>
            </a:r>
          </a:p>
          <a:p>
            <a:pPr marL="742950" lvl="1" indent="-285750">
              <a:buFont typeface="Arial" panose="020B0604020202020204" pitchFamily="34" charset="0"/>
              <a:buChar char="•"/>
            </a:pPr>
            <a:r>
              <a:rPr lang="en-US" b="1" dirty="0">
                <a:solidFill>
                  <a:schemeClr val="bg2">
                    <a:lumMod val="10000"/>
                  </a:schemeClr>
                </a:solidFill>
              </a:rPr>
              <a:t>targets of strategic advancement</a:t>
            </a:r>
          </a:p>
        </p:txBody>
      </p:sp>
    </p:spTree>
    <p:extLst>
      <p:ext uri="{BB962C8B-B14F-4D97-AF65-F5344CB8AC3E}">
        <p14:creationId xmlns:p14="http://schemas.microsoft.com/office/powerpoint/2010/main" val="1813825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40000"/>
                <a:lumOff val="60000"/>
              </a:schemeClr>
            </a:gs>
            <a:gs pos="100000">
              <a:srgbClr val="FFFFFF"/>
            </a:gs>
          </a:gsLst>
          <a:lin ang="5400000" scaled="0"/>
        </a:gradFill>
        <a:effectLst/>
      </p:bgPr>
    </p:bg>
    <p:spTree>
      <p:nvGrpSpPr>
        <p:cNvPr id="1" name=""/>
        <p:cNvGrpSpPr/>
        <p:nvPr/>
      </p:nvGrpSpPr>
      <p:grpSpPr>
        <a:xfrm>
          <a:off x="0" y="0"/>
          <a:ext cx="0" cy="0"/>
          <a:chOff x="0" y="0"/>
          <a:chExt cx="0" cy="0"/>
        </a:xfrm>
      </p:grpSpPr>
      <p:pic>
        <p:nvPicPr>
          <p:cNvPr id="1030" name="Picture 6" descr="Image result for r stud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5845266"/>
            <a:ext cx="1296921" cy="1005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2234" y="135573"/>
            <a:ext cx="8900887" cy="639762"/>
          </a:xfrm>
          <a:solidFill>
            <a:schemeClr val="accent6">
              <a:lumMod val="20000"/>
              <a:lumOff val="80000"/>
              <a:alpha val="60000"/>
            </a:schemeClr>
          </a:solidFill>
          <a:ln>
            <a:noFill/>
          </a:ln>
        </p:spPr>
        <p:txBody>
          <a:bodyPr>
            <a:noAutofit/>
          </a:bodyPr>
          <a:lstStyle/>
          <a:p>
            <a:r>
              <a:rPr lang="en-US" sz="2800" dirty="0">
                <a:solidFill>
                  <a:schemeClr val="bg2">
                    <a:lumMod val="25000"/>
                  </a:schemeClr>
                </a:solidFill>
              </a:rPr>
              <a:t>Event Clustering and Geographic Trends</a:t>
            </a:r>
          </a:p>
        </p:txBody>
      </p:sp>
      <p:pic>
        <p:nvPicPr>
          <p:cNvPr id="1026" name="Picture 2" descr="C:\Users\esunqua\Desktop\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75" y="883867"/>
            <a:ext cx="3901988" cy="27871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AutoShape 4" descr="Image result for r stud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C:\Users\esunqua\Desktop\download (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14" r="7377"/>
          <a:stretch/>
        </p:blipFill>
        <p:spPr bwMode="auto">
          <a:xfrm>
            <a:off x="4770377" y="645176"/>
            <a:ext cx="4065291" cy="3364379"/>
          </a:xfrm>
          <a:prstGeom prst="roundRect">
            <a:avLst>
              <a:gd name="adj" fmla="val 8594"/>
            </a:avLst>
          </a:prstGeom>
          <a:solidFill>
            <a:srgbClr val="FFFFFF">
              <a:shade val="85000"/>
            </a:srgbClr>
          </a:solidFill>
          <a:ln w="9525">
            <a:solidFill>
              <a:schemeClr val="bg2">
                <a:lumMod val="75000"/>
              </a:schemeClr>
            </a:solidFill>
          </a:ln>
          <a:effectLst>
            <a:reflection blurRad="12700" stA="38000" endPos="28000" dist="5000" dir="5400000" sy="-100000" algn="bl" rotWithShape="0"/>
          </a:effectLst>
          <a:extLst/>
        </p:spPr>
      </p:pic>
      <p:sp>
        <p:nvSpPr>
          <p:cNvPr id="9" name="Rectangle: Rounded Corners 8"/>
          <p:cNvSpPr/>
          <p:nvPr/>
        </p:nvSpPr>
        <p:spPr>
          <a:xfrm>
            <a:off x="838200" y="1600200"/>
            <a:ext cx="76200" cy="1546028"/>
          </a:xfrm>
          <a:prstGeom prst="roundRect">
            <a:avLst/>
          </a:prstGeom>
          <a:solidFill>
            <a:schemeClr val="accent6">
              <a:lumMod val="20000"/>
              <a:lumOff val="80000"/>
              <a:alpha val="30000"/>
            </a:schemeClr>
          </a:solidFill>
          <a:ln>
            <a:solidFill>
              <a:schemeClr val="accent1">
                <a:shade val="50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315200" y="2133600"/>
            <a:ext cx="76200" cy="76200"/>
          </a:xfrm>
          <a:prstGeom prst="ellipse">
            <a:avLst/>
          </a:prstGeom>
          <a:solidFill>
            <a:schemeClr val="accent6">
              <a:lumMod val="20000"/>
              <a:lumOff val="80000"/>
              <a:alpha val="3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2299439">
            <a:off x="7689682" y="1083936"/>
            <a:ext cx="76200" cy="1117240"/>
          </a:xfrm>
          <a:prstGeom prst="downArrow">
            <a:avLst/>
          </a:prstGeom>
          <a:solidFill>
            <a:schemeClr val="accent6">
              <a:lumMod val="20000"/>
              <a:lumOff val="8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543800" y="887677"/>
            <a:ext cx="1193340" cy="338554"/>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sz="1600" dirty="0">
                <a:solidFill>
                  <a:schemeClr val="bg2">
                    <a:lumMod val="25000"/>
                  </a:schemeClr>
                </a:solidFill>
                <a:latin typeface="DINPro-Medium"/>
              </a:rPr>
              <a:t>Doha, Qatar</a:t>
            </a:r>
          </a:p>
        </p:txBody>
      </p:sp>
      <p:sp>
        <p:nvSpPr>
          <p:cNvPr id="15" name="Arrow: Down 14"/>
          <p:cNvSpPr/>
          <p:nvPr/>
        </p:nvSpPr>
        <p:spPr>
          <a:xfrm rot="9017579">
            <a:off x="1184389" y="2866660"/>
            <a:ext cx="76200" cy="1117240"/>
          </a:xfrm>
          <a:prstGeom prst="downArrow">
            <a:avLst/>
          </a:prstGeom>
          <a:solidFill>
            <a:schemeClr val="accent6">
              <a:lumMod val="20000"/>
              <a:lumOff val="80000"/>
            </a:schemeClr>
          </a:solid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55728" y="3640661"/>
            <a:ext cx="1875578" cy="338554"/>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sz="1600" dirty="0">
                <a:solidFill>
                  <a:schemeClr val="bg2">
                    <a:lumMod val="25000"/>
                  </a:schemeClr>
                </a:solidFill>
                <a:latin typeface="DINPro-Medium"/>
              </a:rPr>
              <a:t>Jacksonville, FL, USA</a:t>
            </a:r>
          </a:p>
        </p:txBody>
      </p:sp>
      <p:sp>
        <p:nvSpPr>
          <p:cNvPr id="5" name="Text Placeholder 4"/>
          <p:cNvSpPr>
            <a:spLocks noGrp="1"/>
          </p:cNvSpPr>
          <p:nvPr>
            <p:ph type="body" sz="half" idx="4294967295"/>
          </p:nvPr>
        </p:nvSpPr>
        <p:spPr>
          <a:xfrm>
            <a:off x="117934" y="3980660"/>
            <a:ext cx="8680093" cy="2338203"/>
          </a:xfrm>
        </p:spPr>
        <p:txBody>
          <a:bodyPr>
            <a:normAutofit/>
          </a:bodyPr>
          <a:lstStyle/>
          <a:p>
            <a:pPr marL="342900" indent="-342900">
              <a:buFont typeface="Arial" panose="020B0604020202020204" pitchFamily="34" charset="0"/>
              <a:buChar char="•"/>
            </a:pPr>
            <a:r>
              <a:rPr lang="en-US" sz="1800" dirty="0">
                <a:solidFill>
                  <a:schemeClr val="bg2">
                    <a:lumMod val="25000"/>
                  </a:schemeClr>
                </a:solidFill>
                <a:latin typeface="DINPro-Medium"/>
              </a:rPr>
              <a:t>Geographic center of attacks for each year is depicted in longitude and latitude and also represented on earth map</a:t>
            </a:r>
          </a:p>
          <a:p>
            <a:pPr marL="342900" indent="-342900">
              <a:buFont typeface="Arial" panose="020B0604020202020204" pitchFamily="34" charset="0"/>
              <a:buChar char="•"/>
            </a:pPr>
            <a:r>
              <a:rPr lang="en-US" sz="1800" i="1" dirty="0">
                <a:solidFill>
                  <a:schemeClr val="bg2">
                    <a:lumMod val="25000"/>
                  </a:schemeClr>
                </a:solidFill>
                <a:latin typeface="DINPro-Medium"/>
              </a:rPr>
              <a:t>1970 - center of terrorist events was just off coast of Florida, USA</a:t>
            </a:r>
          </a:p>
          <a:p>
            <a:pPr marL="342900" indent="-342900">
              <a:buFont typeface="Arial" panose="020B0604020202020204" pitchFamily="34" charset="0"/>
              <a:buChar char="•"/>
            </a:pPr>
            <a:r>
              <a:rPr lang="en-US" sz="1800" i="1" dirty="0">
                <a:solidFill>
                  <a:schemeClr val="bg2">
                    <a:lumMod val="25000"/>
                  </a:schemeClr>
                </a:solidFill>
                <a:latin typeface="DINPro-Medium"/>
              </a:rPr>
              <a:t>each succeeding year and decade identifies migration of activity</a:t>
            </a:r>
          </a:p>
          <a:p>
            <a:pPr marL="342900" indent="-342900">
              <a:buFont typeface="Arial" panose="020B0604020202020204" pitchFamily="34" charset="0"/>
              <a:buChar char="•"/>
            </a:pPr>
            <a:r>
              <a:rPr lang="en-US" sz="1800" i="1" dirty="0">
                <a:solidFill>
                  <a:schemeClr val="bg2">
                    <a:lumMod val="25000"/>
                  </a:schemeClr>
                </a:solidFill>
                <a:latin typeface="DINPro-Medium"/>
              </a:rPr>
              <a:t>1980s - towards western Europe, then west again to northern South America</a:t>
            </a:r>
          </a:p>
          <a:p>
            <a:pPr marL="342900" indent="-342900">
              <a:buFont typeface="Arial" panose="020B0604020202020204" pitchFamily="34" charset="0"/>
              <a:buChar char="•"/>
            </a:pPr>
            <a:r>
              <a:rPr lang="en-US" sz="1800" i="1" dirty="0">
                <a:solidFill>
                  <a:schemeClr val="bg2">
                    <a:lumMod val="25000"/>
                  </a:schemeClr>
                </a:solidFill>
                <a:latin typeface="DINPro-Medium"/>
              </a:rPr>
              <a:t>1990s and after - steady migration east, to central Africa and currently in Mid-East</a:t>
            </a:r>
          </a:p>
          <a:p>
            <a:endParaRPr lang="en-US" sz="1800" dirty="0">
              <a:solidFill>
                <a:schemeClr val="bg2">
                  <a:lumMod val="25000"/>
                </a:schemeClr>
              </a:solidFill>
              <a:latin typeface="DINPro-Medium"/>
            </a:endParaRPr>
          </a:p>
          <a:p>
            <a:endParaRPr lang="en-US" sz="1800" dirty="0">
              <a:solidFill>
                <a:schemeClr val="bg2">
                  <a:lumMod val="25000"/>
                </a:schemeClr>
              </a:solidFill>
              <a:latin typeface="DINPro-Medium"/>
            </a:endParaRPr>
          </a:p>
        </p:txBody>
      </p:sp>
      <p:sp>
        <p:nvSpPr>
          <p:cNvPr id="13" name="TextBox 12"/>
          <p:cNvSpPr txBox="1"/>
          <p:nvPr/>
        </p:nvSpPr>
        <p:spPr>
          <a:xfrm>
            <a:off x="555728" y="5926221"/>
            <a:ext cx="8109208" cy="646331"/>
          </a:xfrm>
          <a:prstGeom prst="rect">
            <a:avLst/>
          </a:prstGeom>
          <a:solidFill>
            <a:schemeClr val="accent6">
              <a:lumMod val="20000"/>
              <a:lumOff val="80000"/>
            </a:schemeClr>
          </a:solidFill>
          <a:ln>
            <a:solidFill>
              <a:schemeClr val="bg2">
                <a:lumMod val="50000"/>
              </a:schemeClr>
            </a:solidFill>
          </a:ln>
        </p:spPr>
        <p:txBody>
          <a:bodyPr wrap="none" rtlCol="0">
            <a:spAutoFit/>
          </a:bodyPr>
          <a:lstStyle/>
          <a:p>
            <a:r>
              <a:rPr lang="en-US" dirty="0">
                <a:solidFill>
                  <a:schemeClr val="bg2">
                    <a:lumMod val="10000"/>
                  </a:schemeClr>
                </a:solidFill>
              </a:rPr>
              <a:t>Terrorist activity – continually counter-responding to changing geo-political pressures</a:t>
            </a:r>
          </a:p>
          <a:p>
            <a:r>
              <a:rPr lang="en-US" dirty="0">
                <a:solidFill>
                  <a:schemeClr val="bg2">
                    <a:lumMod val="10000"/>
                  </a:schemeClr>
                </a:solidFill>
              </a:rPr>
              <a:t>Current locus of activity in Mid-East, southern Asia is also likely transitory </a:t>
            </a:r>
          </a:p>
        </p:txBody>
      </p:sp>
    </p:spTree>
    <p:extLst>
      <p:ext uri="{BB962C8B-B14F-4D97-AF65-F5344CB8AC3E}">
        <p14:creationId xmlns:p14="http://schemas.microsoft.com/office/powerpoint/2010/main" val="1777260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lated image"/>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4445" t="21481" r="6667" b="1185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 y="0"/>
            <a:ext cx="6324600" cy="642257"/>
          </a:xfrm>
        </p:spPr>
        <p:txBody>
          <a:bodyPr>
            <a:noAutofit/>
          </a:bodyPr>
          <a:lstStyle/>
          <a:p>
            <a:r>
              <a:rPr lang="en-US" sz="2400" dirty="0"/>
              <a:t>Geographic Center and Dispersion </a:t>
            </a:r>
            <a:endParaRPr lang="en-US" sz="3600" dirty="0"/>
          </a:p>
        </p:txBody>
      </p:sp>
      <p:sp>
        <p:nvSpPr>
          <p:cNvPr id="3" name="Content Placeholder 2"/>
          <p:cNvSpPr>
            <a:spLocks noGrp="1"/>
          </p:cNvSpPr>
          <p:nvPr>
            <p:ph idx="1"/>
          </p:nvPr>
        </p:nvSpPr>
        <p:spPr>
          <a:xfrm>
            <a:off x="5458348" y="1262743"/>
            <a:ext cx="3581400" cy="5410200"/>
          </a:xfrm>
        </p:spPr>
        <p:txBody>
          <a:bodyPr>
            <a:noAutofit/>
          </a:bodyPr>
          <a:lstStyle/>
          <a:p>
            <a:pPr marL="0" indent="0">
              <a:spcBef>
                <a:spcPts val="0"/>
              </a:spcBef>
              <a:buNone/>
            </a:pPr>
            <a:r>
              <a:rPr lang="en-US" sz="1400" b="1" dirty="0"/>
              <a:t>1970s</a:t>
            </a:r>
            <a:r>
              <a:rPr lang="en-US" sz="1400" dirty="0"/>
              <a:t> - unimodal distribution, within 5000 km of geo-centroid</a:t>
            </a:r>
          </a:p>
          <a:p>
            <a:pPr marL="0" indent="0">
              <a:buNone/>
            </a:pPr>
            <a:r>
              <a:rPr lang="en-US" sz="1400" b="1" dirty="0"/>
              <a:t>1980s</a:t>
            </a:r>
            <a:r>
              <a:rPr lang="en-US" sz="1400" dirty="0"/>
              <a:t> - centroid western Europe or northern South America</a:t>
            </a:r>
          </a:p>
          <a:p>
            <a:pPr marL="0" indent="0">
              <a:buNone/>
            </a:pPr>
            <a:r>
              <a:rPr lang="en-US" sz="1400" dirty="0"/>
              <a:t>distance increases slightly</a:t>
            </a:r>
          </a:p>
          <a:p>
            <a:pPr marL="0" indent="0">
              <a:buNone/>
            </a:pPr>
            <a:r>
              <a:rPr lang="en-US" sz="1400" dirty="0"/>
              <a:t>bi-modal trend begins to emerge - events consistently at 5000 km from annual center</a:t>
            </a:r>
          </a:p>
          <a:p>
            <a:pPr marL="0" indent="0">
              <a:buNone/>
            </a:pPr>
            <a:r>
              <a:rPr lang="en-US" sz="1400" b="1" dirty="0"/>
              <a:t>1990s</a:t>
            </a:r>
            <a:r>
              <a:rPr lang="en-US" sz="1400" dirty="0"/>
              <a:t> - centroid begins to march eastward across Africa </a:t>
            </a:r>
          </a:p>
          <a:p>
            <a:pPr marL="0" indent="0">
              <a:buNone/>
            </a:pPr>
            <a:r>
              <a:rPr lang="en-US" sz="1400" dirty="0"/>
              <a:t>contraction in population distance from the annual </a:t>
            </a:r>
            <a:r>
              <a:rPr lang="en-US" sz="1400" dirty="0" err="1"/>
              <a:t>meanr</a:t>
            </a:r>
            <a:endParaRPr lang="en-US" sz="1400" dirty="0"/>
          </a:p>
          <a:p>
            <a:pPr marL="0" indent="0">
              <a:spcBef>
                <a:spcPts val="0"/>
              </a:spcBef>
              <a:buNone/>
            </a:pPr>
            <a:r>
              <a:rPr lang="en-US" sz="1400" dirty="0"/>
              <a:t>return to a primarily unimodal distribution, as the overall</a:t>
            </a:r>
          </a:p>
          <a:p>
            <a:pPr marL="0" indent="0">
              <a:spcBef>
                <a:spcPts val="0"/>
              </a:spcBef>
              <a:buNone/>
            </a:pPr>
            <a:r>
              <a:rPr lang="en-US" sz="1400" b="1" dirty="0"/>
              <a:t>2000s</a:t>
            </a:r>
            <a:r>
              <a:rPr lang="en-US" sz="1400" dirty="0"/>
              <a:t> - strong concentration to the annual center - within 4000 km of the annual center reappearance of a bi-modal distribution</a:t>
            </a:r>
          </a:p>
          <a:p>
            <a:pPr marL="0" indent="0">
              <a:spcBef>
                <a:spcPts val="0"/>
              </a:spcBef>
              <a:buNone/>
            </a:pPr>
            <a:r>
              <a:rPr lang="en-US" sz="1400" b="1" dirty="0"/>
              <a:t>2010s</a:t>
            </a:r>
            <a:r>
              <a:rPr lang="en-US" sz="1400" dirty="0"/>
              <a:t> - least dispersion in the overall population difference from the annual centers. </a:t>
            </a:r>
          </a:p>
          <a:p>
            <a:pPr marL="0" indent="0">
              <a:spcBef>
                <a:spcPts val="0"/>
              </a:spcBef>
              <a:buNone/>
            </a:pPr>
            <a:r>
              <a:rPr lang="en-US" sz="1400" dirty="0"/>
              <a:t>Thus, in the current era, there is a very strong concentration of terrorist events in the Mid-East, and also two other locations affected by ~25% of the events, as shown by tri-modal distribution.</a:t>
            </a:r>
          </a:p>
          <a:p>
            <a:pPr>
              <a:spcBef>
                <a:spcPts val="0"/>
              </a:spcBef>
            </a:pPr>
            <a:endParaRPr lang="en-US" sz="1400" dirty="0"/>
          </a:p>
        </p:txBody>
      </p:sp>
      <p:grpSp>
        <p:nvGrpSpPr>
          <p:cNvPr id="9" name="Group 8"/>
          <p:cNvGrpSpPr/>
          <p:nvPr/>
        </p:nvGrpSpPr>
        <p:grpSpPr>
          <a:xfrm>
            <a:off x="457200" y="533400"/>
            <a:ext cx="4876822" cy="6139543"/>
            <a:chOff x="457200" y="533400"/>
            <a:chExt cx="4876822" cy="6139543"/>
          </a:xfrm>
        </p:grpSpPr>
        <p:pic>
          <p:nvPicPr>
            <p:cNvPr id="3074" name="Picture 2" descr="C:\Users\esunqua\Desktop\download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12" y="533400"/>
              <a:ext cx="4838710" cy="3320143"/>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3624927"/>
              <a:ext cx="4267223" cy="3048016"/>
            </a:xfrm>
            <a:prstGeom prst="rect">
              <a:avLst/>
            </a:prstGeom>
          </p:spPr>
        </p:pic>
        <p:sp>
          <p:nvSpPr>
            <p:cNvPr id="6" name="TextBox 5"/>
            <p:cNvSpPr txBox="1"/>
            <p:nvPr/>
          </p:nvSpPr>
          <p:spPr>
            <a:xfrm>
              <a:off x="1981200" y="3902318"/>
              <a:ext cx="1461234" cy="338554"/>
            </a:xfrm>
            <a:prstGeom prst="rect">
              <a:avLst/>
            </a:prstGeom>
            <a:solidFill>
              <a:schemeClr val="bg1">
                <a:lumMod val="95000"/>
              </a:schemeClr>
            </a:solidFill>
            <a:ln>
              <a:solidFill>
                <a:srgbClr val="002060"/>
              </a:solidFill>
            </a:ln>
          </p:spPr>
          <p:txBody>
            <a:bodyPr wrap="none" rtlCol="0">
              <a:spAutoFit/>
            </a:bodyPr>
            <a:lstStyle/>
            <a:p>
              <a:r>
                <a:rPr lang="en-US" sz="1600" dirty="0">
                  <a:solidFill>
                    <a:srgbClr val="002060"/>
                  </a:solidFill>
                  <a:latin typeface="DINPro-Medium"/>
                </a:rPr>
                <a:t>Events per Year</a:t>
              </a:r>
            </a:p>
          </p:txBody>
        </p:sp>
        <p:sp>
          <p:nvSpPr>
            <p:cNvPr id="8" name="Rectangle 7"/>
            <p:cNvSpPr/>
            <p:nvPr/>
          </p:nvSpPr>
          <p:spPr>
            <a:xfrm>
              <a:off x="838200" y="3657601"/>
              <a:ext cx="2430797"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Arrow: Down 12"/>
          <p:cNvSpPr/>
          <p:nvPr/>
        </p:nvSpPr>
        <p:spPr>
          <a:xfrm rot="4062264">
            <a:off x="4884368" y="435411"/>
            <a:ext cx="157200" cy="1121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424271" y="479285"/>
            <a:ext cx="3581378" cy="646331"/>
          </a:xfrm>
          <a:prstGeom prst="rect">
            <a:avLst/>
          </a:prstGeom>
          <a:solidFill>
            <a:schemeClr val="bg1">
              <a:lumMod val="95000"/>
            </a:schemeClr>
          </a:solidFill>
          <a:ln>
            <a:solidFill>
              <a:srgbClr val="002060"/>
            </a:solidFill>
          </a:ln>
        </p:spPr>
        <p:txBody>
          <a:bodyPr wrap="square" rtlCol="0">
            <a:spAutoFit/>
          </a:bodyPr>
          <a:lstStyle/>
          <a:p>
            <a:pPr algn="ctr"/>
            <a:r>
              <a:rPr lang="en-US" dirty="0">
                <a:solidFill>
                  <a:srgbClr val="002060"/>
                </a:solidFill>
                <a:latin typeface="DINPro-Medium"/>
              </a:rPr>
              <a:t>Distributions of distances of attacks from the annual geo-centroid</a:t>
            </a:r>
          </a:p>
        </p:txBody>
      </p:sp>
    </p:spTree>
    <p:extLst>
      <p:ext uri="{BB962C8B-B14F-4D97-AF65-F5344CB8AC3E}">
        <p14:creationId xmlns:p14="http://schemas.microsoft.com/office/powerpoint/2010/main" val="544421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2832"/>
            <a:ext cx="8229600" cy="639762"/>
          </a:xfrm>
        </p:spPr>
        <p:txBody>
          <a:bodyPr/>
          <a:lstStyle/>
          <a:p>
            <a:r>
              <a:rPr lang="en-US" dirty="0"/>
              <a:t>Lexicon of terrorism</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4231" r="12288" b="2966"/>
          <a:stretch/>
        </p:blipFill>
        <p:spPr>
          <a:xfrm>
            <a:off x="12867" y="838200"/>
            <a:ext cx="1815933" cy="1798503"/>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4364" r="12763" b="2835"/>
          <a:stretch/>
        </p:blipFill>
        <p:spPr>
          <a:xfrm>
            <a:off x="1830238" y="838200"/>
            <a:ext cx="1798504" cy="1798503"/>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4150" r="12060" b="1613"/>
          <a:stretch/>
        </p:blipFill>
        <p:spPr>
          <a:xfrm>
            <a:off x="3661410" y="838200"/>
            <a:ext cx="1798503" cy="1798503"/>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3974" r="12904" b="2504"/>
          <a:stretch/>
        </p:blipFill>
        <p:spPr>
          <a:xfrm>
            <a:off x="5486400" y="842010"/>
            <a:ext cx="1794693" cy="1794693"/>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14815" r="12037" b="2469"/>
          <a:stretch/>
        </p:blipFill>
        <p:spPr>
          <a:xfrm>
            <a:off x="7315200" y="838200"/>
            <a:ext cx="1798503" cy="1798503"/>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976571836"/>
              </p:ext>
            </p:extLst>
          </p:nvPr>
        </p:nvGraphicFramePr>
        <p:xfrm>
          <a:off x="12867" y="2536008"/>
          <a:ext cx="9100835" cy="2346960"/>
        </p:xfrm>
        <a:graphic>
          <a:graphicData uri="http://schemas.openxmlformats.org/drawingml/2006/table">
            <a:tbl>
              <a:tblPr firstRow="1" bandRow="1">
                <a:tableStyleId>{5C22544A-7EE6-4342-B048-85BDC9FD1C3A}</a:tableStyleId>
              </a:tblPr>
              <a:tblGrid>
                <a:gridCol w="1820167">
                  <a:extLst>
                    <a:ext uri="{9D8B030D-6E8A-4147-A177-3AD203B41FA5}">
                      <a16:colId xmlns:a16="http://schemas.microsoft.com/office/drawing/2014/main" val="114461717"/>
                    </a:ext>
                  </a:extLst>
                </a:gridCol>
                <a:gridCol w="1820167">
                  <a:extLst>
                    <a:ext uri="{9D8B030D-6E8A-4147-A177-3AD203B41FA5}">
                      <a16:colId xmlns:a16="http://schemas.microsoft.com/office/drawing/2014/main" val="787226855"/>
                    </a:ext>
                  </a:extLst>
                </a:gridCol>
                <a:gridCol w="1820167">
                  <a:extLst>
                    <a:ext uri="{9D8B030D-6E8A-4147-A177-3AD203B41FA5}">
                      <a16:colId xmlns:a16="http://schemas.microsoft.com/office/drawing/2014/main" val="4127249086"/>
                    </a:ext>
                  </a:extLst>
                </a:gridCol>
                <a:gridCol w="1820167">
                  <a:extLst>
                    <a:ext uri="{9D8B030D-6E8A-4147-A177-3AD203B41FA5}">
                      <a16:colId xmlns:a16="http://schemas.microsoft.com/office/drawing/2014/main" val="2361219450"/>
                    </a:ext>
                  </a:extLst>
                </a:gridCol>
                <a:gridCol w="1820167">
                  <a:extLst>
                    <a:ext uri="{9D8B030D-6E8A-4147-A177-3AD203B41FA5}">
                      <a16:colId xmlns:a16="http://schemas.microsoft.com/office/drawing/2014/main" val="3475799859"/>
                    </a:ext>
                  </a:extLst>
                </a:gridCol>
              </a:tblGrid>
              <a:tr h="243580">
                <a:tc>
                  <a:txBody>
                    <a:bodyPr/>
                    <a:lstStyle/>
                    <a:p>
                      <a:pPr algn="ctr"/>
                      <a:r>
                        <a:rPr lang="en-US" sz="1600" dirty="0"/>
                        <a:t>1970s</a:t>
                      </a:r>
                    </a:p>
                  </a:txBody>
                  <a:tcPr/>
                </a:tc>
                <a:tc>
                  <a:txBody>
                    <a:bodyPr/>
                    <a:lstStyle/>
                    <a:p>
                      <a:pPr algn="ctr"/>
                      <a:r>
                        <a:rPr lang="en-US" sz="1600" dirty="0"/>
                        <a:t>1980s</a:t>
                      </a:r>
                    </a:p>
                  </a:txBody>
                  <a:tcPr/>
                </a:tc>
                <a:tc>
                  <a:txBody>
                    <a:bodyPr/>
                    <a:lstStyle/>
                    <a:p>
                      <a:pPr algn="ctr"/>
                      <a:r>
                        <a:rPr lang="en-US" sz="1600" dirty="0"/>
                        <a:t>1990s</a:t>
                      </a:r>
                    </a:p>
                  </a:txBody>
                  <a:tcPr/>
                </a:tc>
                <a:tc>
                  <a:txBody>
                    <a:bodyPr/>
                    <a:lstStyle/>
                    <a:p>
                      <a:pPr algn="ctr"/>
                      <a:r>
                        <a:rPr lang="en-US" sz="1600" dirty="0"/>
                        <a:t>2000s</a:t>
                      </a:r>
                    </a:p>
                  </a:txBody>
                  <a:tcPr/>
                </a:tc>
                <a:tc>
                  <a:txBody>
                    <a:bodyPr/>
                    <a:lstStyle/>
                    <a:p>
                      <a:pPr algn="ctr"/>
                      <a:r>
                        <a:rPr lang="en-US" sz="1600" dirty="0"/>
                        <a:t>2010s</a:t>
                      </a:r>
                    </a:p>
                  </a:txBody>
                  <a:tcPr/>
                </a:tc>
                <a:extLst>
                  <a:ext uri="{0D108BD9-81ED-4DB2-BD59-A6C34878D82A}">
                    <a16:rowId xmlns:a16="http://schemas.microsoft.com/office/drawing/2014/main" val="3627443614"/>
                  </a:ext>
                </a:extLst>
              </a:tr>
              <a:tr h="91440">
                <a:tc>
                  <a:txBody>
                    <a:bodyPr/>
                    <a:lstStyle/>
                    <a:p>
                      <a:pPr algn="ctr" fontAlgn="b"/>
                      <a:r>
                        <a:rPr lang="en-US" sz="1100" b="0" i="0" u="none" strike="noStrike" dirty="0" err="1">
                          <a:solidFill>
                            <a:srgbClr val="002060"/>
                          </a:solidFill>
                          <a:effectLst/>
                          <a:latin typeface="DINPro-Medium"/>
                        </a:rPr>
                        <a:t>vietnam</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ashley</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gia</a:t>
                      </a:r>
                      <a:r>
                        <a:rPr lang="en-US" sz="1100" b="0" i="0" u="none" strike="noStrike" baseline="0" dirty="0">
                          <a:solidFill>
                            <a:srgbClr val="002060"/>
                          </a:solidFill>
                          <a:effectLst/>
                          <a:latin typeface="DINPro-Medium"/>
                        </a:rPr>
                        <a:t> (Algeria)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a:solidFill>
                            <a:srgbClr val="002060"/>
                          </a:solidFill>
                          <a:effectLst/>
                          <a:latin typeface="DINPro-Medium"/>
                        </a:rPr>
                        <a:t>Kandahar, </a:t>
                      </a:r>
                      <a:r>
                        <a:rPr lang="en-US" sz="1100" b="0" i="0" u="none" strike="noStrike" dirty="0" err="1">
                          <a:solidFill>
                            <a:srgbClr val="002060"/>
                          </a:solidFill>
                          <a:effectLst/>
                          <a:latin typeface="DINPro-Medium"/>
                        </a:rPr>
                        <a:t>khost</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asimah</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huthis</a:t>
                      </a:r>
                      <a:endParaRPr lang="en-US" sz="1100" b="0" i="0" u="none" strike="noStrike" dirty="0">
                        <a:solidFill>
                          <a:srgbClr val="002060"/>
                        </a:solidFill>
                        <a:effectLst/>
                        <a:latin typeface="DINPro-Medium"/>
                      </a:endParaRPr>
                    </a:p>
                  </a:txBody>
                  <a:tcPr marL="0" marR="0" marT="0" marB="0" anchor="b"/>
                </a:tc>
                <a:extLst>
                  <a:ext uri="{0D108BD9-81ED-4DB2-BD59-A6C34878D82A}">
                    <a16:rowId xmlns:a16="http://schemas.microsoft.com/office/drawing/2014/main" val="4135540347"/>
                  </a:ext>
                </a:extLst>
              </a:tr>
              <a:tr h="91440">
                <a:tc>
                  <a:txBody>
                    <a:bodyPr/>
                    <a:lstStyle/>
                    <a:p>
                      <a:pPr algn="ctr" fontAlgn="b"/>
                      <a:r>
                        <a:rPr lang="en-US" sz="1100" b="0" i="0" u="none" strike="noStrike" dirty="0">
                          <a:solidFill>
                            <a:srgbClr val="002060"/>
                          </a:solidFill>
                          <a:effectLst/>
                          <a:latin typeface="DINPro-Medium"/>
                        </a:rPr>
                        <a:t>selective</a:t>
                      </a:r>
                    </a:p>
                  </a:txBody>
                  <a:tcPr marL="0" marR="0" marT="0" marB="0" anchor="ctr" anchorCtr="1"/>
                </a:tc>
                <a:tc>
                  <a:txBody>
                    <a:bodyPr/>
                    <a:lstStyle/>
                    <a:p>
                      <a:pPr algn="ctr" fontAlgn="b"/>
                      <a:r>
                        <a:rPr lang="en-US" sz="1100" b="0" i="0" u="none" strike="noStrike" dirty="0" err="1">
                          <a:solidFill>
                            <a:srgbClr val="002060"/>
                          </a:solidFill>
                          <a:effectLst/>
                          <a:latin typeface="DINPro-Medium"/>
                        </a:rPr>
                        <a:t>beseda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angola</a:t>
                      </a:r>
                      <a:endParaRPr lang="en-US" sz="1100" b="0" i="0" u="none" strike="noStrike" dirty="0">
                        <a:solidFill>
                          <a:srgbClr val="002060"/>
                        </a:solidFill>
                        <a:effectLst/>
                        <a:latin typeface="DINPro-Medium"/>
                      </a:endParaRPr>
                    </a:p>
                  </a:txBody>
                  <a:tcPr marL="0" marR="0" marT="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err="1">
                          <a:solidFill>
                            <a:srgbClr val="002060"/>
                          </a:solidFill>
                          <a:effectLst/>
                          <a:latin typeface="DINPro-Medium"/>
                        </a:rPr>
                        <a:t>basra</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diyala</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mosul</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donetsk, luhansk</a:t>
                      </a:r>
                    </a:p>
                  </a:txBody>
                  <a:tcPr marL="0" marR="0" marT="0" marB="0" anchor="b"/>
                </a:tc>
                <a:extLst>
                  <a:ext uri="{0D108BD9-81ED-4DB2-BD59-A6C34878D82A}">
                    <a16:rowId xmlns:a16="http://schemas.microsoft.com/office/drawing/2014/main" val="734908382"/>
                  </a:ext>
                </a:extLst>
              </a:tr>
              <a:tr h="91440">
                <a:tc>
                  <a:txBody>
                    <a:bodyPr/>
                    <a:lstStyle/>
                    <a:p>
                      <a:pPr algn="ctr" fontAlgn="b"/>
                      <a:r>
                        <a:rPr lang="en-US" sz="1100" b="0" i="0" u="none" strike="noStrike" dirty="0" err="1">
                          <a:solidFill>
                            <a:srgbClr val="002060"/>
                          </a:solidFill>
                          <a:effectLst/>
                          <a:latin typeface="DINPro-Medium"/>
                        </a:rPr>
                        <a:t>r.o.t.c</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brockhoeft</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india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ninawa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homs</a:t>
                      </a:r>
                    </a:p>
                  </a:txBody>
                  <a:tcPr marL="0" marR="0" marT="0" marB="0" anchor="b"/>
                </a:tc>
                <a:extLst>
                  <a:ext uri="{0D108BD9-81ED-4DB2-BD59-A6C34878D82A}">
                    <a16:rowId xmlns:a16="http://schemas.microsoft.com/office/drawing/2014/main" val="74966773"/>
                  </a:ext>
                </a:extLst>
              </a:tr>
              <a:tr h="91440">
                <a:tc>
                  <a:txBody>
                    <a:bodyPr/>
                    <a:lstStyle/>
                    <a:p>
                      <a:pPr algn="ctr" fontAlgn="b"/>
                      <a:r>
                        <a:rPr lang="en-US" sz="1100" b="0" i="0" u="none" strike="noStrike" dirty="0">
                          <a:solidFill>
                            <a:srgbClr val="002060"/>
                          </a:solidFill>
                          <a:effectLst/>
                          <a:latin typeface="DINPro-Medium"/>
                        </a:rPr>
                        <a:t>draft</a:t>
                      </a:r>
                    </a:p>
                  </a:txBody>
                  <a:tcPr marL="0" marR="0" marT="0" marB="0" anchor="ctr" anchorCtr="1"/>
                </a:tc>
                <a:tc>
                  <a:txBody>
                    <a:bodyPr/>
                    <a:lstStyle/>
                    <a:p>
                      <a:pPr algn="ctr" fontAlgn="b"/>
                      <a:r>
                        <a:rPr lang="en-US" sz="1100" b="0" i="0" u="none" strike="noStrike" dirty="0" err="1">
                          <a:solidFill>
                            <a:srgbClr val="002060"/>
                          </a:solidFill>
                          <a:effectLst/>
                          <a:latin typeface="DINPro-Medium"/>
                        </a:rPr>
                        <a:t>toledo</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ireland</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kirkuk</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shebelle</a:t>
                      </a:r>
                    </a:p>
                  </a:txBody>
                  <a:tcPr marL="0" marR="0" marT="0" marB="0" anchor="b"/>
                </a:tc>
                <a:extLst>
                  <a:ext uri="{0D108BD9-81ED-4DB2-BD59-A6C34878D82A}">
                    <a16:rowId xmlns:a16="http://schemas.microsoft.com/office/drawing/2014/main" val="1341198744"/>
                  </a:ext>
                </a:extLst>
              </a:tr>
              <a:tr h="91440">
                <a:tc>
                  <a:txBody>
                    <a:bodyPr/>
                    <a:lstStyle/>
                    <a:p>
                      <a:pPr algn="ctr" fontAlgn="b"/>
                      <a:r>
                        <a:rPr lang="en-US" sz="1100" b="0" i="0" u="none" strike="noStrike" dirty="0" err="1">
                          <a:solidFill>
                            <a:srgbClr val="002060"/>
                          </a:solidFill>
                          <a:effectLst/>
                          <a:latin typeface="DINPro-Medium"/>
                        </a:rPr>
                        <a:t>colorado</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a:solidFill>
                            <a:srgbClr val="002060"/>
                          </a:solidFill>
                          <a:effectLst/>
                          <a:latin typeface="DINPro-Medium"/>
                        </a:rPr>
                        <a:t>contras</a:t>
                      </a:r>
                    </a:p>
                  </a:txBody>
                  <a:tcPr marL="0" marR="0" marT="0" marB="0" anchor="b"/>
                </a:tc>
                <a:tc>
                  <a:txBody>
                    <a:bodyPr/>
                    <a:lstStyle/>
                    <a:p>
                      <a:pPr algn="ctr" fontAlgn="b"/>
                      <a:r>
                        <a:rPr lang="en-US" sz="1100" b="0" i="0" u="none" strike="noStrike" dirty="0" err="1">
                          <a:solidFill>
                            <a:srgbClr val="002060"/>
                          </a:solidFill>
                          <a:effectLst/>
                          <a:latin typeface="DINPro-Medium"/>
                        </a:rPr>
                        <a:t>kosovo</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a:solidFill>
                            <a:srgbClr val="002060"/>
                          </a:solidFill>
                          <a:effectLst/>
                          <a:latin typeface="DINPro-Medium"/>
                        </a:rPr>
                        <a:t>khan</a:t>
                      </a:r>
                    </a:p>
                  </a:txBody>
                  <a:tcPr marL="0" marR="0" marT="0" marB="0" anchor="b"/>
                </a:tc>
                <a:tc>
                  <a:txBody>
                    <a:bodyPr/>
                    <a:lstStyle/>
                    <a:p>
                      <a:pPr algn="ctr" fontAlgn="b"/>
                      <a:r>
                        <a:rPr lang="en-US" sz="1100" b="0" i="0" u="none" strike="noStrike">
                          <a:solidFill>
                            <a:srgbClr val="002060"/>
                          </a:solidFill>
                          <a:effectLst/>
                          <a:latin typeface="DINPro-Medium"/>
                        </a:rPr>
                        <a:t>amanat, pakhtunkhwa</a:t>
                      </a:r>
                    </a:p>
                  </a:txBody>
                  <a:tcPr marL="0" marR="0" marT="0" marB="0" anchor="b"/>
                </a:tc>
                <a:extLst>
                  <a:ext uri="{0D108BD9-81ED-4DB2-BD59-A6C34878D82A}">
                    <a16:rowId xmlns:a16="http://schemas.microsoft.com/office/drawing/2014/main" val="3182278791"/>
                  </a:ext>
                </a:extLst>
              </a:tr>
              <a:tr h="91440">
                <a:tc>
                  <a:txBody>
                    <a:bodyPr/>
                    <a:lstStyle/>
                    <a:p>
                      <a:pPr algn="ctr" fontAlgn="b"/>
                      <a:r>
                        <a:rPr lang="en-US" sz="1100" b="0" i="0" u="none" strike="noStrike" dirty="0" err="1">
                          <a:solidFill>
                            <a:srgbClr val="002060"/>
                          </a:solidFill>
                          <a:effectLst/>
                          <a:latin typeface="DINPro-Medium"/>
                        </a:rPr>
                        <a:t>iowa</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nicaragua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pakistan</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aqlim</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borno</a:t>
                      </a:r>
                    </a:p>
                  </a:txBody>
                  <a:tcPr marL="0" marR="0" marT="0" marB="0" anchor="b"/>
                </a:tc>
                <a:extLst>
                  <a:ext uri="{0D108BD9-81ED-4DB2-BD59-A6C34878D82A}">
                    <a16:rowId xmlns:a16="http://schemas.microsoft.com/office/drawing/2014/main" val="3638079363"/>
                  </a:ext>
                </a:extLst>
              </a:tr>
              <a:tr h="91440">
                <a:tc>
                  <a:txBody>
                    <a:bodyPr/>
                    <a:lstStyle/>
                    <a:p>
                      <a:pPr algn="ctr" fontAlgn="b"/>
                      <a:r>
                        <a:rPr lang="en-US" sz="1100" b="0" i="0" u="none" strike="noStrike" dirty="0" err="1">
                          <a:solidFill>
                            <a:srgbClr val="002060"/>
                          </a:solidFill>
                          <a:effectLst/>
                          <a:latin typeface="DINPro-Medium"/>
                        </a:rPr>
                        <a:t>manhattan</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spinks</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pastrana</a:t>
                      </a:r>
                      <a:r>
                        <a:rPr lang="en-US" sz="1100" b="0" i="0" u="none" strike="noStrike" dirty="0">
                          <a:solidFill>
                            <a:srgbClr val="002060"/>
                          </a:solidFill>
                          <a:effectLst/>
                          <a:latin typeface="DINPro-Medium"/>
                        </a:rPr>
                        <a:t> (Colombia)</a:t>
                      </a:r>
                    </a:p>
                  </a:txBody>
                  <a:tcPr marL="0" marR="0" marT="0" marB="0" anchor="b"/>
                </a:tc>
                <a:tc>
                  <a:txBody>
                    <a:bodyPr/>
                    <a:lstStyle/>
                    <a:p>
                      <a:pPr algn="ctr" fontAlgn="b"/>
                      <a:r>
                        <a:rPr lang="en-US" sz="1100" b="0" i="0" u="none" strike="noStrike" dirty="0" err="1">
                          <a:solidFill>
                            <a:srgbClr val="002060"/>
                          </a:solidFill>
                          <a:effectLst/>
                          <a:latin typeface="DINPro-Medium"/>
                        </a:rPr>
                        <a:t>pattani</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yala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derna, sirte</a:t>
                      </a:r>
                    </a:p>
                  </a:txBody>
                  <a:tcPr marL="0" marR="0" marT="0" marB="0" anchor="b"/>
                </a:tc>
                <a:extLst>
                  <a:ext uri="{0D108BD9-81ED-4DB2-BD59-A6C34878D82A}">
                    <a16:rowId xmlns:a16="http://schemas.microsoft.com/office/drawing/2014/main" val="100240269"/>
                  </a:ext>
                </a:extLst>
              </a:tr>
              <a:tr h="91440">
                <a:tc>
                  <a:txBody>
                    <a:bodyPr/>
                    <a:lstStyle/>
                    <a:p>
                      <a:pPr algn="ctr" fontAlgn="b"/>
                      <a:r>
                        <a:rPr lang="en-US" sz="1100" b="0" i="0" u="none" strike="noStrike" dirty="0" err="1">
                          <a:solidFill>
                            <a:srgbClr val="002060"/>
                          </a:solidFill>
                          <a:effectLst/>
                          <a:latin typeface="DINPro-Medium"/>
                        </a:rPr>
                        <a:t>ohio</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sinhalese</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samper</a:t>
                      </a:r>
                      <a:r>
                        <a:rPr lang="en-US" sz="1100" b="0" i="0" u="none" strike="noStrike" dirty="0">
                          <a:solidFill>
                            <a:srgbClr val="002060"/>
                          </a:solidFill>
                          <a:effectLst/>
                          <a:latin typeface="DINPro-Medium"/>
                        </a:rPr>
                        <a:t> (Colombia)</a:t>
                      </a:r>
                    </a:p>
                  </a:txBody>
                  <a:tcPr marL="0" marR="0" marT="0" marB="0" anchor="b"/>
                </a:tc>
                <a:tc>
                  <a:txBody>
                    <a:bodyPr/>
                    <a:lstStyle/>
                    <a:p>
                      <a:pPr algn="ctr" fontAlgn="b"/>
                      <a:r>
                        <a:rPr lang="en-US" sz="1100" b="0" i="0" u="none" strike="noStrike" dirty="0">
                          <a:solidFill>
                            <a:srgbClr val="002060"/>
                          </a:solidFill>
                          <a:effectLst/>
                          <a:latin typeface="DINPro-Medium"/>
                        </a:rPr>
                        <a:t>al </a:t>
                      </a:r>
                      <a:r>
                        <a:rPr lang="en-US" sz="1100" b="0" i="0" u="none" strike="noStrike" dirty="0" err="1">
                          <a:solidFill>
                            <a:srgbClr val="002060"/>
                          </a:solidFill>
                          <a:effectLst/>
                          <a:latin typeface="DINPro-Medium"/>
                        </a:rPr>
                        <a:t>qaida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hartal, ips, sabha</a:t>
                      </a:r>
                    </a:p>
                  </a:txBody>
                  <a:tcPr marL="0" marR="0" marT="0" marB="0" anchor="b"/>
                </a:tc>
                <a:extLst>
                  <a:ext uri="{0D108BD9-81ED-4DB2-BD59-A6C34878D82A}">
                    <a16:rowId xmlns:a16="http://schemas.microsoft.com/office/drawing/2014/main" val="2670883204"/>
                  </a:ext>
                </a:extLst>
              </a:tr>
              <a:tr h="91440">
                <a:tc>
                  <a:txBody>
                    <a:bodyPr/>
                    <a:lstStyle/>
                    <a:p>
                      <a:pPr algn="ctr" fontAlgn="b"/>
                      <a:r>
                        <a:rPr lang="en-US" sz="1100" b="0" i="0" u="none" strike="noStrike" dirty="0" err="1">
                          <a:solidFill>
                            <a:srgbClr val="002060"/>
                          </a:solidFill>
                          <a:effectLst/>
                          <a:latin typeface="DINPro-Medium"/>
                        </a:rPr>
                        <a:t>mexican</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ltte</a:t>
                      </a:r>
                      <a:endParaRPr lang="en-US" sz="1100" b="0" i="0" u="none" strike="noStrike" dirty="0">
                        <a:solidFill>
                          <a:srgbClr val="002060"/>
                        </a:solidFill>
                        <a:effectLst/>
                        <a:latin typeface="DINPro-Medium"/>
                      </a:endParaRPr>
                    </a:p>
                  </a:txBody>
                  <a:tcPr marL="0" marR="0" marT="0" marB="0" anchor="b"/>
                </a:tc>
                <a:tc>
                  <a:txBody>
                    <a:bodyPr/>
                    <a:lstStyle/>
                    <a:p>
                      <a:pPr algn="ctr" fontAlgn="b"/>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gaza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zuweid</a:t>
                      </a:r>
                    </a:p>
                  </a:txBody>
                  <a:tcPr marL="0" marR="0" marT="0" marB="0" anchor="b"/>
                </a:tc>
                <a:extLst>
                  <a:ext uri="{0D108BD9-81ED-4DB2-BD59-A6C34878D82A}">
                    <a16:rowId xmlns:a16="http://schemas.microsoft.com/office/drawing/2014/main" val="3651015418"/>
                  </a:ext>
                </a:extLst>
              </a:tr>
              <a:tr h="91440">
                <a:tc>
                  <a:txBody>
                    <a:bodyPr/>
                    <a:lstStyle/>
                    <a:p>
                      <a:pPr algn="ctr" fontAlgn="b"/>
                      <a:r>
                        <a:rPr lang="en-US" sz="1100" b="0" i="0" u="none" strike="noStrike" dirty="0" err="1">
                          <a:solidFill>
                            <a:srgbClr val="002060"/>
                          </a:solidFill>
                          <a:effectLst/>
                          <a:latin typeface="DINPro-Medium"/>
                        </a:rPr>
                        <a:t>puerto</a:t>
                      </a:r>
                      <a:r>
                        <a:rPr lang="en-US" sz="1100" b="0" i="0" u="none" strike="noStrike" dirty="0">
                          <a:solidFill>
                            <a:srgbClr val="002060"/>
                          </a:solidFill>
                          <a:effectLst/>
                          <a:latin typeface="DINPro-Medium"/>
                        </a:rPr>
                        <a:t> </a:t>
                      </a:r>
                      <a:r>
                        <a:rPr lang="en-US" sz="1100" b="0" i="0" u="none" strike="noStrike" dirty="0" err="1">
                          <a:solidFill>
                            <a:srgbClr val="002060"/>
                          </a:solidFill>
                          <a:effectLst/>
                          <a:latin typeface="DINPro-Medium"/>
                        </a:rPr>
                        <a:t>rico</a:t>
                      </a:r>
                      <a:endParaRPr lang="en-US" sz="1100" b="0" i="0" u="none" strike="noStrike" dirty="0">
                        <a:solidFill>
                          <a:srgbClr val="002060"/>
                        </a:solidFill>
                        <a:effectLst/>
                        <a:latin typeface="DINPro-Medium"/>
                      </a:endParaRPr>
                    </a:p>
                  </a:txBody>
                  <a:tcPr marL="0" marR="0" marT="0" marB="0" anchor="ctr" anchorCtr="1"/>
                </a:tc>
                <a:tc>
                  <a:txBody>
                    <a:bodyPr/>
                    <a:lstStyle/>
                    <a:p>
                      <a:pPr algn="ctr" fontAlgn="b"/>
                      <a:r>
                        <a:rPr lang="en-US" sz="1100" b="0" i="0" u="none" strike="noStrike" dirty="0" err="1">
                          <a:solidFill>
                            <a:srgbClr val="002060"/>
                          </a:solidFill>
                          <a:effectLst/>
                          <a:latin typeface="DINPro-Medium"/>
                        </a:rPr>
                        <a:t>csa</a:t>
                      </a:r>
                      <a:endParaRPr lang="en-US" sz="1100" b="0" i="0" u="none" strike="noStrike" dirty="0">
                        <a:solidFill>
                          <a:srgbClr val="002060"/>
                        </a:solidFill>
                        <a:effectLst/>
                        <a:latin typeface="DINPro-Medium"/>
                      </a:endParaRPr>
                    </a:p>
                  </a:txBody>
                  <a:tcPr marL="0" marR="0"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02060"/>
                          </a:solidFill>
                          <a:effectLst/>
                          <a:latin typeface="DINPro-Medium"/>
                        </a:rPr>
                        <a:t>extremists</a:t>
                      </a:r>
                    </a:p>
                  </a:txBody>
                  <a:tcPr marL="0" marR="0" marT="0" marB="0" anchor="b"/>
                </a:tc>
                <a:tc>
                  <a:txBody>
                    <a:bodyPr/>
                    <a:lstStyle/>
                    <a:p>
                      <a:pPr algn="ctr" fontAlgn="b"/>
                      <a:r>
                        <a:rPr lang="en-US" sz="1100" b="0" i="0" u="none" strike="noStrike" dirty="0" err="1">
                          <a:solidFill>
                            <a:srgbClr val="002060"/>
                          </a:solidFill>
                          <a:effectLst/>
                          <a:latin typeface="DINPro-Medium"/>
                        </a:rPr>
                        <a:t>shi'a</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a:solidFill>
                            <a:srgbClr val="002060"/>
                          </a:solidFill>
                          <a:effectLst/>
                          <a:latin typeface="DINPro-Medium"/>
                        </a:rPr>
                        <a:t>haram, maiduguri</a:t>
                      </a:r>
                    </a:p>
                  </a:txBody>
                  <a:tcPr marL="0" marR="0" marT="0" marB="0" anchor="b"/>
                </a:tc>
                <a:extLst>
                  <a:ext uri="{0D108BD9-81ED-4DB2-BD59-A6C34878D82A}">
                    <a16:rowId xmlns:a16="http://schemas.microsoft.com/office/drawing/2014/main" val="4224668541"/>
                  </a:ext>
                </a:extLst>
              </a:tr>
              <a:tr h="91440">
                <a:tc>
                  <a:txBody>
                    <a:bodyPr/>
                    <a:lstStyle/>
                    <a:p>
                      <a:pPr algn="ctr" fontAlgn="b"/>
                      <a:r>
                        <a:rPr lang="en-US" sz="1100" b="0" i="0" u="none" strike="noStrike" dirty="0">
                          <a:solidFill>
                            <a:srgbClr val="002060"/>
                          </a:solidFill>
                          <a:effectLst/>
                          <a:latin typeface="DINPro-Medium"/>
                        </a:rPr>
                        <a:t>firebombed</a:t>
                      </a:r>
                    </a:p>
                  </a:txBody>
                  <a:tcPr marL="0" marR="0" marT="0" marB="0" anchor="ctr" anchorCtr="1"/>
                </a:tc>
                <a:tc>
                  <a:txBody>
                    <a:bodyPr/>
                    <a:lstStyle/>
                    <a:p>
                      <a:pPr algn="ctr"/>
                      <a:endParaRPr lang="en-US" sz="1100" dirty="0">
                        <a:latin typeface="DINPro-Medium"/>
                      </a:endParaRPr>
                    </a:p>
                  </a:txBody>
                  <a:tcPr marL="0" marR="0" marT="0" marB="0" anchor="b"/>
                </a:tc>
                <a:tc>
                  <a:txBody>
                    <a:bodyPr/>
                    <a:lstStyle/>
                    <a:p>
                      <a:pPr algn="ctr"/>
                      <a:endParaRPr lang="en-US" sz="1100" dirty="0">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somali</a:t>
                      </a:r>
                      <a:endParaRPr lang="en-US" sz="1100" b="0" i="0" u="none" strike="noStrike" dirty="0">
                        <a:solidFill>
                          <a:srgbClr val="002060"/>
                        </a:solidFill>
                        <a:effectLst/>
                        <a:latin typeface="DINPro-Medium"/>
                      </a:endParaRPr>
                    </a:p>
                  </a:txBody>
                  <a:tcPr marL="0" marR="0" marT="0" marB="0" anchor="b"/>
                </a:tc>
                <a:tc>
                  <a:txBody>
                    <a:bodyPr/>
                    <a:lstStyle/>
                    <a:p>
                      <a:pPr algn="ctr" fontAlgn="b"/>
                      <a:r>
                        <a:rPr lang="en-US" sz="1100" b="0" i="0" u="none" strike="noStrike" dirty="0" err="1">
                          <a:solidFill>
                            <a:srgbClr val="002060"/>
                          </a:solidFill>
                          <a:effectLst/>
                          <a:latin typeface="DINPro-Medium"/>
                        </a:rPr>
                        <a:t>aqap</a:t>
                      </a:r>
                      <a:endParaRPr lang="en-US" sz="1100" b="0" i="0" u="none" strike="noStrike" dirty="0">
                        <a:solidFill>
                          <a:srgbClr val="002060"/>
                        </a:solidFill>
                        <a:effectLst/>
                        <a:latin typeface="DINPro-Medium"/>
                      </a:endParaRPr>
                    </a:p>
                  </a:txBody>
                  <a:tcPr marL="0" marR="0" marT="0" marB="0" anchor="b"/>
                </a:tc>
                <a:extLst>
                  <a:ext uri="{0D108BD9-81ED-4DB2-BD59-A6C34878D82A}">
                    <a16:rowId xmlns:a16="http://schemas.microsoft.com/office/drawing/2014/main" val="1827892680"/>
                  </a:ext>
                </a:extLst>
              </a:tr>
              <a:tr h="91440">
                <a:tc>
                  <a:txBody>
                    <a:bodyPr/>
                    <a:lstStyle/>
                    <a:p>
                      <a:pPr algn="ctr"/>
                      <a:endParaRPr lang="en-US" sz="1100" dirty="0">
                        <a:latin typeface="DINPro-Medium"/>
                      </a:endParaRPr>
                    </a:p>
                  </a:txBody>
                  <a:tcPr marL="0" marR="0" marT="0" marB="0" anchor="ctr" anchorCtr="1"/>
                </a:tc>
                <a:tc>
                  <a:txBody>
                    <a:bodyPr/>
                    <a:lstStyle/>
                    <a:p>
                      <a:pPr algn="ctr"/>
                      <a:endParaRPr lang="en-US" sz="1100" dirty="0">
                        <a:latin typeface="DINPro-Medium"/>
                      </a:endParaRPr>
                    </a:p>
                  </a:txBody>
                  <a:tcPr marL="0" marR="0" marT="0" marB="0" anchor="b"/>
                </a:tc>
                <a:tc>
                  <a:txBody>
                    <a:bodyPr/>
                    <a:lstStyle/>
                    <a:p>
                      <a:pPr algn="ctr"/>
                      <a:endParaRPr lang="en-US" sz="1100" dirty="0">
                        <a:latin typeface="DINPro-Medium"/>
                      </a:endParaRPr>
                    </a:p>
                  </a:txBody>
                  <a:tcPr marL="0" marR="0" marT="0" marB="0" anchor="b"/>
                </a:tc>
                <a:tc>
                  <a:txBody>
                    <a:bodyPr/>
                    <a:lstStyle/>
                    <a:p>
                      <a:endParaRPr lang="en-US" sz="1100" dirty="0">
                        <a:latin typeface="DINPro-Medium"/>
                      </a:endParaRPr>
                    </a:p>
                  </a:txBody>
                  <a:tcPr marL="0" marR="0" marT="0" marB="0" anchor="b"/>
                </a:tc>
                <a:tc>
                  <a:txBody>
                    <a:bodyPr/>
                    <a:lstStyle/>
                    <a:p>
                      <a:pPr marL="171450" indent="-171450" algn="ctr" fontAlgn="b">
                        <a:buFont typeface="Arial" panose="020B0604020202020204" pitchFamily="34" charset="0"/>
                        <a:buChar char="•"/>
                      </a:pPr>
                      <a:r>
                        <a:rPr lang="en-US" sz="1100" b="0" i="0" u="none" strike="noStrike" dirty="0" err="1">
                          <a:solidFill>
                            <a:srgbClr val="002060"/>
                          </a:solidFill>
                          <a:effectLst/>
                          <a:latin typeface="DINPro-Medium"/>
                        </a:rPr>
                        <a:t>saladin</a:t>
                      </a:r>
                      <a:endParaRPr lang="en-US" sz="1100" b="0" i="0" u="none" strike="noStrike" dirty="0">
                        <a:solidFill>
                          <a:srgbClr val="002060"/>
                        </a:solidFill>
                        <a:effectLst/>
                        <a:latin typeface="DINPro-Medium"/>
                      </a:endParaRPr>
                    </a:p>
                  </a:txBody>
                  <a:tcPr marL="0" marR="0" marT="0" marB="0" anchor="b"/>
                </a:tc>
                <a:extLst>
                  <a:ext uri="{0D108BD9-81ED-4DB2-BD59-A6C34878D82A}">
                    <a16:rowId xmlns:a16="http://schemas.microsoft.com/office/drawing/2014/main" val="2693410051"/>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366832693"/>
              </p:ext>
            </p:extLst>
          </p:nvPr>
        </p:nvGraphicFramePr>
        <p:xfrm>
          <a:off x="17460" y="4941801"/>
          <a:ext cx="9126540" cy="1737360"/>
        </p:xfrm>
        <a:graphic>
          <a:graphicData uri="http://schemas.openxmlformats.org/drawingml/2006/table">
            <a:tbl>
              <a:tblPr firstRow="1" bandRow="1">
                <a:tableStyleId>{D113A9D2-9D6B-4929-AA2D-F23B5EE8CBE7}</a:tableStyleId>
              </a:tblPr>
              <a:tblGrid>
                <a:gridCol w="1825308">
                  <a:extLst>
                    <a:ext uri="{9D8B030D-6E8A-4147-A177-3AD203B41FA5}">
                      <a16:colId xmlns:a16="http://schemas.microsoft.com/office/drawing/2014/main" val="236880676"/>
                    </a:ext>
                  </a:extLst>
                </a:gridCol>
                <a:gridCol w="1825308">
                  <a:extLst>
                    <a:ext uri="{9D8B030D-6E8A-4147-A177-3AD203B41FA5}">
                      <a16:colId xmlns:a16="http://schemas.microsoft.com/office/drawing/2014/main" val="2296497032"/>
                    </a:ext>
                  </a:extLst>
                </a:gridCol>
                <a:gridCol w="1825308">
                  <a:extLst>
                    <a:ext uri="{9D8B030D-6E8A-4147-A177-3AD203B41FA5}">
                      <a16:colId xmlns:a16="http://schemas.microsoft.com/office/drawing/2014/main" val="1986360382"/>
                    </a:ext>
                  </a:extLst>
                </a:gridCol>
                <a:gridCol w="1825308">
                  <a:extLst>
                    <a:ext uri="{9D8B030D-6E8A-4147-A177-3AD203B41FA5}">
                      <a16:colId xmlns:a16="http://schemas.microsoft.com/office/drawing/2014/main" val="3457952963"/>
                    </a:ext>
                  </a:extLst>
                </a:gridCol>
                <a:gridCol w="1825308">
                  <a:extLst>
                    <a:ext uri="{9D8B030D-6E8A-4147-A177-3AD203B41FA5}">
                      <a16:colId xmlns:a16="http://schemas.microsoft.com/office/drawing/2014/main" val="3099839436"/>
                    </a:ext>
                  </a:extLst>
                </a:gridCol>
              </a:tblGrid>
              <a:tr h="1737360">
                <a:tc>
                  <a:txBody>
                    <a:bodyPr/>
                    <a:lstStyle/>
                    <a:p>
                      <a:r>
                        <a:rPr lang="en-US" sz="1400" dirty="0">
                          <a:latin typeface="DINPro-Medium"/>
                        </a:rPr>
                        <a:t>Viet Nam War</a:t>
                      </a:r>
                    </a:p>
                    <a:p>
                      <a:r>
                        <a:rPr lang="en-US" sz="1400" dirty="0">
                          <a:latin typeface="DINPro-Medium"/>
                        </a:rPr>
                        <a:t>USA sites</a:t>
                      </a:r>
                    </a:p>
                    <a:p>
                      <a:r>
                        <a:rPr lang="en-US" sz="1400" dirty="0">
                          <a:latin typeface="DINPro-Medium"/>
                        </a:rPr>
                        <a:t>Puerto Rican independence</a:t>
                      </a:r>
                      <a:endParaRPr lang="en-US" sz="1400" dirty="0">
                        <a:solidFill>
                          <a:srgbClr val="002060"/>
                        </a:solidFill>
                        <a:latin typeface="DINPro-Medium"/>
                      </a:endParaRPr>
                    </a:p>
                  </a:txBody>
                  <a:tcPr/>
                </a:tc>
                <a:tc>
                  <a:txBody>
                    <a:bodyPr/>
                    <a:lstStyle/>
                    <a:p>
                      <a:r>
                        <a:rPr lang="en-US" sz="1400" dirty="0">
                          <a:latin typeface="DINPro-Medium"/>
                        </a:rPr>
                        <a:t>Anti-abortion</a:t>
                      </a:r>
                    </a:p>
                    <a:p>
                      <a:r>
                        <a:rPr lang="en-US" sz="1400" dirty="0">
                          <a:latin typeface="DINPro-Medium"/>
                        </a:rPr>
                        <a:t>Anti-communism</a:t>
                      </a:r>
                    </a:p>
                    <a:p>
                      <a:r>
                        <a:rPr lang="en-US" sz="1400" dirty="0">
                          <a:latin typeface="DINPro-Medium"/>
                        </a:rPr>
                        <a:t>Munich</a:t>
                      </a:r>
                      <a:r>
                        <a:rPr lang="en-US" sz="1400" baseline="0" dirty="0">
                          <a:latin typeface="DINPro-Medium"/>
                        </a:rPr>
                        <a:t> Olympics</a:t>
                      </a:r>
                    </a:p>
                    <a:p>
                      <a:r>
                        <a:rPr lang="en-US" sz="1400" baseline="0" dirty="0">
                          <a:latin typeface="DINPro-Medium"/>
                        </a:rPr>
                        <a:t>Sri Lanka</a:t>
                      </a:r>
                    </a:p>
                    <a:p>
                      <a:r>
                        <a:rPr lang="en-US" sz="1400" baseline="0" dirty="0">
                          <a:latin typeface="DINPro-Medium"/>
                        </a:rPr>
                        <a:t>White supremacy</a:t>
                      </a:r>
                      <a:endParaRPr lang="en-US" sz="1400" dirty="0">
                        <a:latin typeface="DINPro-Medium"/>
                      </a:endParaRPr>
                    </a:p>
                  </a:txBody>
                  <a:tcPr/>
                </a:tc>
                <a:tc>
                  <a:txBody>
                    <a:bodyPr/>
                    <a:lstStyle/>
                    <a:p>
                      <a:r>
                        <a:rPr lang="en-US" sz="1400" dirty="0">
                          <a:latin typeface="DINPro-Medium"/>
                        </a:rPr>
                        <a:t>5 continents</a:t>
                      </a:r>
                    </a:p>
                    <a:p>
                      <a:r>
                        <a:rPr lang="en-US" sz="1400" dirty="0">
                          <a:latin typeface="DINPro-Medium"/>
                        </a:rPr>
                        <a:t>terrorism is global</a:t>
                      </a:r>
                      <a:endParaRPr lang="en-US" sz="1400" baseline="0" dirty="0">
                        <a:latin typeface="DINPro-Medium"/>
                      </a:endParaRPr>
                    </a:p>
                    <a:p>
                      <a:endParaRPr lang="en-US" sz="1400" baseline="0" dirty="0">
                        <a:latin typeface="DINPro-Medium"/>
                      </a:endParaRPr>
                    </a:p>
                    <a:p>
                      <a:r>
                        <a:rPr lang="en-US" sz="1400" baseline="0" dirty="0">
                          <a:latin typeface="DINPro-Medium"/>
                        </a:rPr>
                        <a:t>1</a:t>
                      </a:r>
                      <a:r>
                        <a:rPr lang="en-US" sz="1400" baseline="30000" dirty="0">
                          <a:latin typeface="DINPro-Medium"/>
                        </a:rPr>
                        <a:t>st</a:t>
                      </a:r>
                      <a:r>
                        <a:rPr lang="en-US" sz="1400" baseline="0" dirty="0">
                          <a:latin typeface="DINPro-Medium"/>
                        </a:rPr>
                        <a:t> use of extremist as frequent description</a:t>
                      </a:r>
                      <a:endParaRPr lang="en-US" sz="1400" dirty="0">
                        <a:latin typeface="DINPro-Medium"/>
                      </a:endParaRPr>
                    </a:p>
                  </a:txBody>
                  <a:tcPr/>
                </a:tc>
                <a:tc>
                  <a:txBody>
                    <a:bodyPr/>
                    <a:lstStyle/>
                    <a:p>
                      <a:r>
                        <a:rPr lang="sv-SE" sz="1400" dirty="0">
                          <a:latin typeface="DINPro-Medium"/>
                        </a:rPr>
                        <a:t>Afghanistan</a:t>
                      </a:r>
                    </a:p>
                    <a:p>
                      <a:r>
                        <a:rPr lang="sv-SE" sz="1400" dirty="0">
                          <a:latin typeface="DINPro-Medium"/>
                        </a:rPr>
                        <a:t>Iraq  </a:t>
                      </a:r>
                    </a:p>
                    <a:p>
                      <a:r>
                        <a:rPr lang="sv-SE" sz="1400" dirty="0">
                          <a:latin typeface="DINPro-Medium"/>
                        </a:rPr>
                        <a:t>Iran</a:t>
                      </a:r>
                    </a:p>
                    <a:p>
                      <a:r>
                        <a:rPr lang="sv-SE" sz="1400" dirty="0">
                          <a:latin typeface="DINPro-Medium"/>
                        </a:rPr>
                        <a:t>Kurdistan</a:t>
                      </a:r>
                    </a:p>
                    <a:p>
                      <a:r>
                        <a:rPr lang="sv-SE" sz="1400" dirty="0">
                          <a:latin typeface="DINPro-Medium"/>
                        </a:rPr>
                        <a:t>London</a:t>
                      </a:r>
                    </a:p>
                    <a:p>
                      <a:r>
                        <a:rPr lang="sv-SE" sz="1400" dirty="0">
                          <a:latin typeface="DINPro-Medium"/>
                        </a:rPr>
                        <a:t>Maghreb</a:t>
                      </a:r>
                    </a:p>
                    <a:p>
                      <a:r>
                        <a:rPr lang="sv-SE" sz="1400" dirty="0">
                          <a:latin typeface="DINPro-Medium"/>
                        </a:rPr>
                        <a:t>Thailand</a:t>
                      </a:r>
                    </a:p>
                  </a:txBody>
                  <a:tcPr/>
                </a:tc>
                <a:tc>
                  <a:txBody>
                    <a:bodyPr/>
                    <a:lstStyle/>
                    <a:p>
                      <a:r>
                        <a:rPr lang="en-US" sz="1400" dirty="0">
                          <a:latin typeface="DINPro-Medium"/>
                        </a:rPr>
                        <a:t>Yemen, Ukraine</a:t>
                      </a:r>
                    </a:p>
                    <a:p>
                      <a:r>
                        <a:rPr lang="en-US" sz="1400" dirty="0">
                          <a:latin typeface="DINPro-Medium"/>
                        </a:rPr>
                        <a:t>Syria, Somalia</a:t>
                      </a:r>
                    </a:p>
                    <a:p>
                      <a:r>
                        <a:rPr lang="en-US" sz="1400" dirty="0">
                          <a:latin typeface="DINPro-Medium"/>
                        </a:rPr>
                        <a:t>Pakistan, Nigeria</a:t>
                      </a:r>
                    </a:p>
                    <a:p>
                      <a:r>
                        <a:rPr lang="en-US" sz="1400" dirty="0">
                          <a:latin typeface="DINPro-Medium"/>
                        </a:rPr>
                        <a:t>Libya, India</a:t>
                      </a:r>
                    </a:p>
                    <a:p>
                      <a:r>
                        <a:rPr lang="en-US" sz="1400" dirty="0">
                          <a:latin typeface="DINPro-Medium"/>
                        </a:rPr>
                        <a:t>Egypt, Boko </a:t>
                      </a:r>
                      <a:r>
                        <a:rPr lang="en-US" sz="1400" dirty="0" err="1">
                          <a:latin typeface="DINPro-Medium"/>
                        </a:rPr>
                        <a:t>Harum</a:t>
                      </a:r>
                      <a:endParaRPr lang="en-US" sz="1400" dirty="0">
                        <a:latin typeface="DINPro-Medium"/>
                      </a:endParaRPr>
                    </a:p>
                    <a:p>
                      <a:pPr marL="285750" indent="-285750">
                        <a:buFont typeface="Arial" panose="020B0604020202020204" pitchFamily="34" charset="0"/>
                        <a:buChar char="•"/>
                      </a:pPr>
                      <a:r>
                        <a:rPr lang="en-US" sz="1400" dirty="0">
                          <a:latin typeface="DINPro-Medium"/>
                        </a:rPr>
                        <a:t>12th century</a:t>
                      </a:r>
                    </a:p>
                  </a:txBody>
                  <a:tcPr/>
                </a:tc>
                <a:extLst>
                  <a:ext uri="{0D108BD9-81ED-4DB2-BD59-A6C34878D82A}">
                    <a16:rowId xmlns:a16="http://schemas.microsoft.com/office/drawing/2014/main" val="2731737194"/>
                  </a:ext>
                </a:extLst>
              </a:tr>
            </a:tbl>
          </a:graphicData>
        </a:graphic>
      </p:graphicFrame>
      <p:sp>
        <p:nvSpPr>
          <p:cNvPr id="23" name="TextBox 22"/>
          <p:cNvSpPr txBox="1"/>
          <p:nvPr/>
        </p:nvSpPr>
        <p:spPr>
          <a:xfrm>
            <a:off x="5105400" y="128504"/>
            <a:ext cx="3841665" cy="646331"/>
          </a:xfrm>
          <a:prstGeom prst="rect">
            <a:avLst/>
          </a:prstGeom>
          <a:solidFill>
            <a:schemeClr val="bg1">
              <a:lumMod val="95000"/>
            </a:schemeClr>
          </a:solidFill>
          <a:ln>
            <a:solidFill>
              <a:schemeClr val="accent1"/>
            </a:solidFill>
          </a:ln>
        </p:spPr>
        <p:txBody>
          <a:bodyPr wrap="square" rtlCol="0">
            <a:spAutoFit/>
          </a:bodyPr>
          <a:lstStyle/>
          <a:p>
            <a:pPr algn="ctr"/>
            <a:r>
              <a:rPr lang="en-US" dirty="0">
                <a:solidFill>
                  <a:srgbClr val="002060"/>
                </a:solidFill>
                <a:latin typeface="DINPro-Medium"/>
              </a:rPr>
              <a:t>Text mine : frequent and novel words, by decade</a:t>
            </a:r>
          </a:p>
        </p:txBody>
      </p:sp>
    </p:spTree>
    <p:extLst>
      <p:ext uri="{BB962C8B-B14F-4D97-AF65-F5344CB8AC3E}">
        <p14:creationId xmlns:p14="http://schemas.microsoft.com/office/powerpoint/2010/main" val="2396825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Analysis insights</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152400"/>
            <a:ext cx="4572000" cy="3429000"/>
          </a:xfrm>
          <a:prstGeom prst="rect">
            <a:avLst/>
          </a:prstGeom>
        </p:spPr>
      </p:pic>
      <p:sp>
        <p:nvSpPr>
          <p:cNvPr id="3" name="Content Placeholder 2"/>
          <p:cNvSpPr>
            <a:spLocks noGrp="1"/>
          </p:cNvSpPr>
          <p:nvPr>
            <p:ph idx="1"/>
          </p:nvPr>
        </p:nvSpPr>
        <p:spPr>
          <a:xfrm>
            <a:off x="228600" y="1371600"/>
            <a:ext cx="8305800" cy="4906963"/>
          </a:xfrm>
          <a:solidFill>
            <a:schemeClr val="bg1">
              <a:lumMod val="95000"/>
              <a:alpha val="20000"/>
            </a:schemeClr>
          </a:solidFill>
        </p:spPr>
        <p:txBody>
          <a:bodyPr/>
          <a:lstStyle/>
          <a:p>
            <a:r>
              <a:rPr lang="en-US" sz="2400" dirty="0"/>
              <a:t>Developing vs. Developed Regions</a:t>
            </a:r>
          </a:p>
          <a:p>
            <a:pPr lvl="1"/>
            <a:r>
              <a:rPr lang="en-US" sz="2000" dirty="0"/>
              <a:t>Weapons comparison</a:t>
            </a:r>
          </a:p>
          <a:p>
            <a:pPr lvl="2"/>
            <a:r>
              <a:rPr lang="en-US" sz="1800" dirty="0"/>
              <a:t>opportune vs. sophisticated and larger impact</a:t>
            </a:r>
          </a:p>
          <a:p>
            <a:pPr lvl="1"/>
            <a:r>
              <a:rPr lang="en-US" sz="2000" dirty="0"/>
              <a:t>Targets comparison</a:t>
            </a:r>
          </a:p>
          <a:p>
            <a:pPr lvl="2"/>
            <a:r>
              <a:rPr lang="en-US" sz="1800" dirty="0"/>
              <a:t>opportune &amp; localized gain vs. strategic</a:t>
            </a:r>
          </a:p>
          <a:p>
            <a:r>
              <a:rPr lang="en-US" sz="2400" dirty="0"/>
              <a:t>Geographic Trends</a:t>
            </a:r>
          </a:p>
          <a:p>
            <a:pPr lvl="1"/>
            <a:r>
              <a:rPr lang="en-US" sz="2000" dirty="0"/>
              <a:t>N. America </a:t>
            </a:r>
            <a:r>
              <a:rPr lang="en-US" sz="2000" dirty="0">
                <a:sym typeface="Wingdings" panose="05000000000000000000" pitchFamily="2" charset="2"/>
              </a:rPr>
              <a:t> Europe  S. America – Africa – Mid-East / S. Asia</a:t>
            </a:r>
          </a:p>
          <a:p>
            <a:pPr lvl="1"/>
            <a:r>
              <a:rPr lang="en-US" sz="2000" dirty="0">
                <a:sym typeface="Wingdings" panose="05000000000000000000" pitchFamily="2" charset="2"/>
              </a:rPr>
              <a:t>Dispersion and distribution – non-constant, currently heavily focused in S. Asia, with significant percentage of events in Africa and Mid-East</a:t>
            </a:r>
          </a:p>
          <a:p>
            <a:pPr lvl="1"/>
            <a:r>
              <a:rPr lang="en-US" sz="2000" dirty="0">
                <a:sym typeface="Wingdings" panose="05000000000000000000" pitchFamily="2" charset="2"/>
              </a:rPr>
              <a:t>Exponential growth in last 5 years (3x)</a:t>
            </a:r>
          </a:p>
          <a:p>
            <a:r>
              <a:rPr lang="en-US" sz="2400" dirty="0">
                <a:sym typeface="Wingdings" panose="05000000000000000000" pitchFamily="2" charset="2"/>
              </a:rPr>
              <a:t>Lexicon – Text Mining</a:t>
            </a:r>
          </a:p>
          <a:p>
            <a:pPr lvl="1"/>
            <a:r>
              <a:rPr lang="en-US" sz="2000" dirty="0">
                <a:sym typeface="Wingdings" panose="05000000000000000000" pitchFamily="2" charset="2"/>
              </a:rPr>
              <a:t>Simple question : what words are new in event summary reporting ?</a:t>
            </a:r>
          </a:p>
          <a:p>
            <a:pPr lvl="1"/>
            <a:r>
              <a:rPr lang="en-US" sz="2000" dirty="0">
                <a:sym typeface="Wingdings" panose="05000000000000000000" pitchFamily="2" charset="2"/>
              </a:rPr>
              <a:t>Provides opportunity for historical context</a:t>
            </a:r>
          </a:p>
          <a:p>
            <a:pPr lvl="1"/>
            <a:r>
              <a:rPr lang="en-US" sz="2000" dirty="0">
                <a:sym typeface="Wingdings" panose="05000000000000000000" pitchFamily="2" charset="2"/>
              </a:rPr>
              <a:t>Ever evolving nature of global terrorism – causes, effects, locations</a:t>
            </a:r>
            <a:endParaRPr lang="en-US" sz="2000" dirty="0"/>
          </a:p>
          <a:p>
            <a:endParaRPr lang="en-US" sz="2400" dirty="0"/>
          </a:p>
        </p:txBody>
      </p:sp>
    </p:spTree>
    <p:extLst>
      <p:ext uri="{BB962C8B-B14F-4D97-AF65-F5344CB8AC3E}">
        <p14:creationId xmlns:p14="http://schemas.microsoft.com/office/powerpoint/2010/main" val="318783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ibraries.mit.edu/data-management/files/2016/10/cropped-data-management-hero.jpg"/>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0" y="978622"/>
            <a:ext cx="9144000" cy="58102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Global Terrorism Database</a:t>
            </a:r>
          </a:p>
        </p:txBody>
      </p:sp>
      <p:sp>
        <p:nvSpPr>
          <p:cNvPr id="3" name="Content Placeholder 2"/>
          <p:cNvSpPr>
            <a:spLocks noGrp="1"/>
          </p:cNvSpPr>
          <p:nvPr>
            <p:ph idx="1"/>
          </p:nvPr>
        </p:nvSpPr>
        <p:spPr>
          <a:xfrm>
            <a:off x="448937" y="1154892"/>
            <a:ext cx="8229600" cy="4003675"/>
          </a:xfrm>
          <a:solidFill>
            <a:schemeClr val="bg1">
              <a:lumMod val="95000"/>
              <a:alpha val="70000"/>
            </a:schemeClr>
          </a:solidFill>
        </p:spPr>
        <p:txBody>
          <a:bodyPr>
            <a:normAutofit/>
          </a:bodyPr>
          <a:lstStyle/>
          <a:p>
            <a:r>
              <a:rPr lang="en-US" sz="2000" dirty="0"/>
              <a:t>Open-source database including information on terrorist events around the world</a:t>
            </a:r>
          </a:p>
          <a:p>
            <a:r>
              <a:rPr lang="en-US" sz="2000" dirty="0"/>
              <a:t>Terrorist Attacks from 1970-2015</a:t>
            </a:r>
          </a:p>
          <a:p>
            <a:r>
              <a:rPr lang="en-US" sz="2000" dirty="0"/>
              <a:t>156,772 terrorist attacks</a:t>
            </a:r>
          </a:p>
          <a:p>
            <a:pPr lvl="1"/>
            <a:r>
              <a:rPr lang="en-US" sz="1800" dirty="0"/>
              <a:t>More than 83,000 bombings, 18,000 assassinations, and 11,000 kidnappings since 1970</a:t>
            </a:r>
          </a:p>
          <a:p>
            <a:r>
              <a:rPr lang="en-US" sz="2000" dirty="0"/>
              <a:t>137 Attributes</a:t>
            </a:r>
          </a:p>
          <a:p>
            <a:r>
              <a:rPr lang="en-US" sz="2000" dirty="0"/>
              <a:t>Systematic data on domestic as well as international terrorist incidents</a:t>
            </a:r>
          </a:p>
          <a:p>
            <a:r>
              <a:rPr lang="en-US" sz="2000" dirty="0"/>
              <a:t>Over 4,000,000 news articles and 25,000 news sources were reviewed to collect incident data from 1998 to 2016 alone</a:t>
            </a:r>
          </a:p>
          <a:p>
            <a:r>
              <a:rPr lang="en-US" sz="2000" dirty="0">
                <a:hlinkClick r:id="rId4"/>
              </a:rPr>
              <a:t>https://www.kaggle.com/START-UMD/gtd</a:t>
            </a:r>
            <a:r>
              <a:rPr lang="en-US" sz="2000" dirty="0"/>
              <a:t>.  (29 Mb)</a:t>
            </a:r>
          </a:p>
          <a:p>
            <a:r>
              <a:rPr lang="en-US" sz="2000" dirty="0"/>
              <a:t>https://www.start.umd.edu/gtd</a:t>
            </a:r>
          </a:p>
        </p:txBody>
      </p:sp>
      <p:sp>
        <p:nvSpPr>
          <p:cNvPr id="4" name="Rectangle 3"/>
          <p:cNvSpPr/>
          <p:nvPr/>
        </p:nvSpPr>
        <p:spPr>
          <a:xfrm>
            <a:off x="1562100" y="5410200"/>
            <a:ext cx="6019800" cy="830997"/>
          </a:xfrm>
          <a:prstGeom prst="rect">
            <a:avLst/>
          </a:prstGeom>
          <a:solidFill>
            <a:schemeClr val="bg1">
              <a:lumMod val="95000"/>
            </a:schemeClr>
          </a:solidFill>
          <a:ln>
            <a:solidFill>
              <a:srgbClr val="002060"/>
            </a:solidFill>
          </a:ln>
        </p:spPr>
        <p:txBody>
          <a:bodyPr wrap="square">
            <a:spAutoFit/>
          </a:bodyPr>
          <a:lstStyle/>
          <a:p>
            <a:pPr algn="ctr"/>
            <a:r>
              <a:rPr lang="en-US" sz="2400" dirty="0">
                <a:solidFill>
                  <a:srgbClr val="002060"/>
                </a:solidFill>
                <a:latin typeface="DINPro-Medium"/>
              </a:rPr>
              <a:t>Currently the most comprehensive unclassified database on terrorist events in the world</a:t>
            </a:r>
          </a:p>
        </p:txBody>
      </p:sp>
    </p:spTree>
    <p:extLst>
      <p:ext uri="{BB962C8B-B14F-4D97-AF65-F5344CB8AC3E}">
        <p14:creationId xmlns:p14="http://schemas.microsoft.com/office/powerpoint/2010/main" val="1628808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agoosh.com/sat/files/2015/02/tcftc_img21.jpg"/>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9284" t="15215" r="18128" b="2128"/>
          <a:stretch/>
        </p:blipFill>
        <p:spPr bwMode="auto">
          <a:xfrm>
            <a:off x="-246744" y="0"/>
            <a:ext cx="939074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atin typeface="DINPro-Medium"/>
              </a:rPr>
              <a:t>Summary</a:t>
            </a:r>
            <a:endParaRPr lang="en-US" dirty="0">
              <a:latin typeface="DINPro-Medium"/>
            </a:endParaRPr>
          </a:p>
        </p:txBody>
      </p:sp>
      <p:sp>
        <p:nvSpPr>
          <p:cNvPr id="3" name="Content Placeholder 2"/>
          <p:cNvSpPr>
            <a:spLocks noGrp="1"/>
          </p:cNvSpPr>
          <p:nvPr>
            <p:ph idx="1"/>
          </p:nvPr>
        </p:nvSpPr>
        <p:spPr>
          <a:xfrm>
            <a:off x="457200" y="1066800"/>
            <a:ext cx="8229600" cy="4906963"/>
          </a:xfrm>
          <a:solidFill>
            <a:schemeClr val="bg1">
              <a:lumMod val="95000"/>
              <a:alpha val="21000"/>
            </a:schemeClr>
          </a:solidFill>
        </p:spPr>
        <p:txBody>
          <a:bodyPr/>
          <a:lstStyle/>
          <a:p>
            <a:r>
              <a:rPr lang="en-US" dirty="0">
                <a:latin typeface="DINPro-Medium"/>
              </a:rPr>
              <a:t>GTD – open source data</a:t>
            </a:r>
          </a:p>
          <a:p>
            <a:r>
              <a:rPr lang="en-US" dirty="0">
                <a:latin typeface="DINPro-Medium"/>
              </a:rPr>
              <a:t>Raw data required significant manipulation </a:t>
            </a:r>
          </a:p>
          <a:p>
            <a:pPr lvl="1"/>
            <a:r>
              <a:rPr lang="en-US" dirty="0">
                <a:latin typeface="DINPro-Medium"/>
              </a:rPr>
              <a:t>wrangled, organized, </a:t>
            </a:r>
            <a:r>
              <a:rPr lang="en-US" dirty="0" err="1">
                <a:latin typeface="DINPro-Medium"/>
              </a:rPr>
              <a:t>sql-ized</a:t>
            </a:r>
            <a:r>
              <a:rPr lang="en-US" dirty="0">
                <a:latin typeface="DINPro-Medium"/>
              </a:rPr>
              <a:t>, cleaned, normalized</a:t>
            </a:r>
          </a:p>
          <a:p>
            <a:r>
              <a:rPr lang="en-US" dirty="0">
                <a:latin typeface="DINPro-Medium"/>
              </a:rPr>
              <a:t>Produced MySQL version of dataset for team exploitation</a:t>
            </a:r>
          </a:p>
          <a:p>
            <a:r>
              <a:rPr lang="en-US" dirty="0">
                <a:latin typeface="DINPro-Medium"/>
              </a:rPr>
              <a:t>Analysis insights produced</a:t>
            </a:r>
          </a:p>
          <a:p>
            <a:pPr lvl="1"/>
            <a:r>
              <a:rPr lang="en-US" dirty="0">
                <a:latin typeface="DINPro-Medium"/>
              </a:rPr>
              <a:t>Developing vs. Developed regions</a:t>
            </a:r>
          </a:p>
          <a:p>
            <a:pPr lvl="1"/>
            <a:r>
              <a:rPr lang="en-US" dirty="0">
                <a:latin typeface="DINPro-Medium"/>
              </a:rPr>
              <a:t>Geographic trends</a:t>
            </a:r>
          </a:p>
          <a:p>
            <a:pPr lvl="1"/>
            <a:r>
              <a:rPr lang="en-US" dirty="0">
                <a:latin typeface="DINPro-Medium"/>
                <a:sym typeface="Wingdings" panose="05000000000000000000" pitchFamily="2" charset="2"/>
              </a:rPr>
              <a:t>Lexical trends</a:t>
            </a:r>
            <a:endParaRPr lang="en-US" dirty="0">
              <a:latin typeface="DINPro-Medium"/>
            </a:endParaRPr>
          </a:p>
        </p:txBody>
      </p:sp>
      <p:sp>
        <p:nvSpPr>
          <p:cNvPr id="12" name="Rectangle 11"/>
          <p:cNvSpPr/>
          <p:nvPr/>
        </p:nvSpPr>
        <p:spPr>
          <a:xfrm>
            <a:off x="762000" y="5181600"/>
            <a:ext cx="7162800" cy="1015663"/>
          </a:xfrm>
          <a:prstGeom prst="rect">
            <a:avLst/>
          </a:prstGeom>
          <a:solidFill>
            <a:schemeClr val="accent1">
              <a:lumMod val="40000"/>
              <a:lumOff val="60000"/>
            </a:schemeClr>
          </a:solidFill>
          <a:ln>
            <a:solidFill>
              <a:schemeClr val="tx1">
                <a:lumMod val="65000"/>
                <a:lumOff val="35000"/>
              </a:schemeClr>
            </a:solidFill>
          </a:ln>
        </p:spPr>
        <p:txBody>
          <a:bodyPr wrap="square">
            <a:spAutoFit/>
          </a:bodyPr>
          <a:lstStyle/>
          <a:p>
            <a:pPr algn="ctr"/>
            <a:r>
              <a:rPr lang="en-US" sz="2000" dirty="0">
                <a:solidFill>
                  <a:srgbClr val="002060"/>
                </a:solidFill>
                <a:latin typeface="DINPro-Medium"/>
              </a:rPr>
              <a:t>Recent history of terrorism : non-constant</a:t>
            </a:r>
          </a:p>
          <a:p>
            <a:pPr algn="ctr"/>
            <a:r>
              <a:rPr lang="en-US" sz="2000" dirty="0">
                <a:solidFill>
                  <a:srgbClr val="002060"/>
                </a:solidFill>
                <a:latin typeface="DINPro-Medium"/>
              </a:rPr>
              <a:t>Exploring evolution of modern terrorism provides context of current events and prepares us for future developments</a:t>
            </a:r>
          </a:p>
        </p:txBody>
      </p:sp>
    </p:spTree>
    <p:extLst>
      <p:ext uri="{BB962C8B-B14F-4D97-AF65-F5344CB8AC3E}">
        <p14:creationId xmlns:p14="http://schemas.microsoft.com/office/powerpoint/2010/main" val="1571336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 Comments</a:t>
            </a:r>
          </a:p>
        </p:txBody>
      </p:sp>
    </p:spTree>
    <p:extLst>
      <p:ext uri="{BB962C8B-B14F-4D97-AF65-F5344CB8AC3E}">
        <p14:creationId xmlns:p14="http://schemas.microsoft.com/office/powerpoint/2010/main" val="3940602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aPPEndix</a:t>
            </a:r>
            <a:endParaRPr lang="en-US" dirty="0"/>
          </a:p>
        </p:txBody>
      </p:sp>
      <p:sp>
        <p:nvSpPr>
          <p:cNvPr id="3" name="Text Placeholder 2"/>
          <p:cNvSpPr>
            <a:spLocks noGrp="1"/>
          </p:cNvSpPr>
          <p:nvPr>
            <p:ph type="body" idx="1"/>
          </p:nvPr>
        </p:nvSpPr>
        <p:spPr/>
        <p:txBody>
          <a:bodyPr/>
          <a:lstStyle/>
          <a:p>
            <a:r>
              <a:rPr lang="en-US" dirty="0"/>
              <a:t>temporary storage for working documents</a:t>
            </a:r>
          </a:p>
        </p:txBody>
      </p:sp>
    </p:spTree>
    <p:extLst>
      <p:ext uri="{BB962C8B-B14F-4D97-AF65-F5344CB8AC3E}">
        <p14:creationId xmlns:p14="http://schemas.microsoft.com/office/powerpoint/2010/main" val="3870227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normAutofit/>
          </a:bodyPr>
          <a:lstStyle/>
          <a:p>
            <a:r>
              <a:rPr lang="en-US" b="1" dirty="0"/>
              <a:t>Weapon Usage</a:t>
            </a:r>
            <a:endParaRPr lang="en-US" dirty="0"/>
          </a:p>
        </p:txBody>
      </p:sp>
      <p:sp>
        <p:nvSpPr>
          <p:cNvPr id="3" name="Content Placeholder 2"/>
          <p:cNvSpPr>
            <a:spLocks noGrp="1"/>
          </p:cNvSpPr>
          <p:nvPr>
            <p:ph idx="1"/>
          </p:nvPr>
        </p:nvSpPr>
        <p:spPr>
          <a:xfrm>
            <a:off x="228600" y="1143001"/>
            <a:ext cx="8915400" cy="2286000"/>
          </a:xfrm>
        </p:spPr>
        <p:txBody>
          <a:bodyPr>
            <a:normAutofit/>
          </a:bodyPr>
          <a:lstStyle/>
          <a:p>
            <a:pPr marL="0" indent="0">
              <a:buNone/>
            </a:pPr>
            <a:r>
              <a:rPr lang="en-US" sz="2400" dirty="0"/>
              <a:t>We used python to analyze the data, and found that weapon of choice in indigent countries is the motor vehicle. </a:t>
            </a:r>
          </a:p>
          <a:p>
            <a:pPr marL="0" indent="0">
              <a:buNone/>
            </a:pPr>
            <a:r>
              <a:rPr lang="en-US" sz="2400" dirty="0"/>
              <a:t>Deduction: The favorite target of terrorists are abortion related centers and airports.</a:t>
            </a:r>
          </a:p>
          <a:p>
            <a:endParaRPr lang="en-US" sz="2400" dirty="0"/>
          </a:p>
        </p:txBody>
      </p:sp>
      <p:pic>
        <p:nvPicPr>
          <p:cNvPr id="5" name="Content Placeholder 3"/>
          <p:cNvPicPr>
            <a:picLocks/>
          </p:cNvPicPr>
          <p:nvPr/>
        </p:nvPicPr>
        <p:blipFill rotWithShape="1">
          <a:blip r:embed="rId2"/>
          <a:srcRect b="75547"/>
          <a:stretch/>
        </p:blipFill>
        <p:spPr>
          <a:xfrm>
            <a:off x="228600" y="3657600"/>
            <a:ext cx="6858000" cy="228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122" name="Picture 2" descr="https://oncirculation.files.wordpress.com/2015/04/hellow-3.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2600" y="4305300"/>
            <a:ext cx="35814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90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rgbClr r="0" g="0" b="0"/>
            </a:gs>
            <a:gs pos="0">
              <a:schemeClr val="bg1">
                <a:lumMod val="50000"/>
              </a:schemeClr>
            </a:gs>
            <a:gs pos="0">
              <a:schemeClr val="bg1">
                <a:lumMod val="50000"/>
              </a:schemeClr>
            </a:gs>
            <a:gs pos="0">
              <a:schemeClr val="bg1">
                <a:lumMod val="65000"/>
              </a:schemeClr>
            </a:gs>
            <a:gs pos="100000">
              <a:schemeClr val="bg1">
                <a:lumMod val="65000"/>
              </a:schemeClr>
            </a:gs>
            <a:gs pos="80000">
              <a:schemeClr val="bg1"/>
            </a:gs>
            <a:gs pos="24000">
              <a:schemeClr val="bg1"/>
            </a:gs>
          </a:gsLst>
          <a:lin ang="2700000" scaled="1"/>
          <a:tileRect/>
        </a:gradFill>
        <a:effectLst/>
      </p:bgPr>
    </p:bg>
    <p:spTree>
      <p:nvGrpSpPr>
        <p:cNvPr id="1" name=""/>
        <p:cNvGrpSpPr/>
        <p:nvPr/>
      </p:nvGrpSpPr>
      <p:grpSpPr>
        <a:xfrm>
          <a:off x="0" y="0"/>
          <a:ext cx="0" cy="0"/>
          <a:chOff x="0" y="0"/>
          <a:chExt cx="0" cy="0"/>
        </a:xfrm>
      </p:grpSpPr>
      <p:pic>
        <p:nvPicPr>
          <p:cNvPr id="3074" name="Picture 2" descr="https://thumb9.shutterstock.com/display_pic_with_logo/1459244/456548062/stock-vector-terrorism-cloud-of-words-in-a-circle-vector-illustration-about-terror-war-and-extremism-red-456548062.jpg"/>
          <p:cNvPicPr>
            <a:picLocks noChangeAspect="1" noChangeArrowheads="1"/>
          </p:cNvPicPr>
          <p:nvPr/>
        </p:nvPicPr>
        <p:blipFill rotWithShape="1">
          <a:blip r:embed="rId2">
            <a:clrChange>
              <a:clrFrom>
                <a:srgbClr val="F1F1F1"/>
              </a:clrFrom>
              <a:clrTo>
                <a:srgbClr val="F1F1F1">
                  <a:alpha val="0"/>
                </a:srgbClr>
              </a:clrTo>
            </a:clrChange>
            <a:lum bright="70000" contrast="-70000"/>
            <a:extLst>
              <a:ext uri="{28A0092B-C50C-407E-A947-70E740481C1C}">
                <a14:useLocalDpi xmlns:a14="http://schemas.microsoft.com/office/drawing/2010/main" val="0"/>
              </a:ext>
            </a:extLst>
          </a:blip>
          <a:srcRect l="2424" t="3133" r="3515" b="4332"/>
          <a:stretch/>
        </p:blipFill>
        <p:spPr bwMode="auto">
          <a:xfrm>
            <a:off x="2819400" y="3886200"/>
            <a:ext cx="3025779" cy="3108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381000"/>
            <a:ext cx="8229600" cy="1143000"/>
          </a:xfrm>
        </p:spPr>
        <p:txBody>
          <a:bodyPr/>
          <a:lstStyle/>
          <a:p>
            <a:r>
              <a:rPr lang="en-US" dirty="0">
                <a:latin typeface="DINPro-Black" pitchFamily="50" charset="0"/>
              </a:rPr>
              <a:t>GTD defines </a:t>
            </a:r>
            <a:r>
              <a:rPr lang="en-US" u="sng" dirty="0">
                <a:latin typeface="DINPro-Black" pitchFamily="50" charset="0"/>
              </a:rPr>
              <a:t>Terrorism</a:t>
            </a:r>
            <a:r>
              <a:rPr lang="en-US" dirty="0">
                <a:latin typeface="DINPro-Black" pitchFamily="50" charset="0"/>
              </a:rPr>
              <a:t> as:</a:t>
            </a:r>
          </a:p>
        </p:txBody>
      </p:sp>
      <p:sp>
        <p:nvSpPr>
          <p:cNvPr id="3" name="Content Placeholder 2"/>
          <p:cNvSpPr>
            <a:spLocks noGrp="1"/>
          </p:cNvSpPr>
          <p:nvPr>
            <p:ph idx="1"/>
          </p:nvPr>
        </p:nvSpPr>
        <p:spPr>
          <a:xfrm>
            <a:off x="0" y="1524000"/>
            <a:ext cx="9144000" cy="2514600"/>
          </a:xfrm>
        </p:spPr>
        <p:txBody>
          <a:bodyPr>
            <a:normAutofit/>
          </a:bodyPr>
          <a:lstStyle/>
          <a:p>
            <a:pPr marL="0" indent="0" algn="ctr">
              <a:buNone/>
            </a:pPr>
            <a:r>
              <a:rPr lang="en-US" dirty="0">
                <a:latin typeface="DINPro-Medium" pitchFamily="50" charset="0"/>
              </a:rPr>
              <a:t>"The threatened or actual use of illegal force and violence by a non-state actor to attain a political, economic, religious, or social goal through fear, coercion, or intimidation."</a:t>
            </a:r>
          </a:p>
          <a:p>
            <a:pPr marL="0" indent="0" algn="ctr">
              <a:buNone/>
            </a:pPr>
            <a:endParaRPr lang="en-US" dirty="0">
              <a:latin typeface="DINPro-Medium" pitchFamily="50" charset="0"/>
            </a:endParaRPr>
          </a:p>
        </p:txBody>
      </p:sp>
    </p:spTree>
    <p:extLst>
      <p:ext uri="{BB962C8B-B14F-4D97-AF65-F5344CB8AC3E}">
        <p14:creationId xmlns:p14="http://schemas.microsoft.com/office/powerpoint/2010/main" val="156062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Team Project</a:t>
            </a:r>
            <a:endParaRPr lang="en-US" dirty="0"/>
          </a:p>
        </p:txBody>
      </p:sp>
      <p:sp>
        <p:nvSpPr>
          <p:cNvPr id="3" name="Content Placeholder 2"/>
          <p:cNvSpPr>
            <a:spLocks noGrp="1"/>
          </p:cNvSpPr>
          <p:nvPr>
            <p:ph idx="1"/>
          </p:nvPr>
        </p:nvSpPr>
        <p:spPr/>
        <p:txBody>
          <a:bodyPr/>
          <a:lstStyle/>
          <a:p>
            <a:r>
              <a:rPr lang="en-US"/>
              <a:t>Identified GTD as opportunity to explore / organize / normalize / evaluate a large dataset in support of objectives of this course</a:t>
            </a:r>
          </a:p>
          <a:p>
            <a:r>
              <a:rPr lang="en-US"/>
              <a:t>Identified relational database as most supportive for this database and project</a:t>
            </a:r>
          </a:p>
          <a:p>
            <a:r>
              <a:rPr lang="en-US"/>
              <a:t>Convert raw data set to usable tables</a:t>
            </a:r>
          </a:p>
          <a:p>
            <a:r>
              <a:rPr lang="en-US"/>
              <a:t>Imported to SQL database</a:t>
            </a:r>
          </a:p>
          <a:p>
            <a:r>
              <a:rPr lang="en-US"/>
              <a:t>Normalized database</a:t>
            </a:r>
          </a:p>
          <a:p>
            <a:r>
              <a:rPr lang="en-US"/>
              <a:t>Identified time-based and geographic insights</a:t>
            </a:r>
            <a:endParaRPr lang="en-US" dirty="0"/>
          </a:p>
        </p:txBody>
      </p:sp>
    </p:spTree>
    <p:extLst>
      <p:ext uri="{BB962C8B-B14F-4D97-AF65-F5344CB8AC3E}">
        <p14:creationId xmlns:p14="http://schemas.microsoft.com/office/powerpoint/2010/main" val="71860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603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qlmag.com/site-files/sqlmag.com/files/uploads/2008/08/sql-595x3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171" y="0"/>
            <a:ext cx="257146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qlperformance.com/wp-content/uploads/2016/10/sql-database-windows-az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6" y="3657600"/>
            <a:ext cx="3276600" cy="32766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Why Choose SQL?</a:t>
            </a:r>
            <a:endParaRPr lang="en-US" dirty="0"/>
          </a:p>
        </p:txBody>
      </p:sp>
      <p:sp>
        <p:nvSpPr>
          <p:cNvPr id="3" name="Content Placeholder 2"/>
          <p:cNvSpPr>
            <a:spLocks noGrp="1"/>
          </p:cNvSpPr>
          <p:nvPr>
            <p:ph idx="1"/>
          </p:nvPr>
        </p:nvSpPr>
        <p:spPr>
          <a:xfrm>
            <a:off x="1523082" y="1189038"/>
            <a:ext cx="7162800" cy="4602163"/>
          </a:xfrm>
        </p:spPr>
        <p:txBody>
          <a:bodyPr/>
          <a:lstStyle/>
          <a:p>
            <a:r>
              <a:rPr lang="en-US" sz="2400" dirty="0"/>
              <a:t>We didn’t know about MongoDB until last week ;) </a:t>
            </a:r>
          </a:p>
          <a:p>
            <a:r>
              <a:rPr lang="en-US" sz="2400" dirty="0"/>
              <a:t>Raw dataset was in tabular / column structure</a:t>
            </a:r>
          </a:p>
          <a:p>
            <a:r>
              <a:rPr lang="en-US" sz="2400" dirty="0"/>
              <a:t>The 137 attributes are interdependent, which complement a relational database</a:t>
            </a:r>
          </a:p>
          <a:p>
            <a:r>
              <a:rPr lang="en-US" sz="2400" dirty="0"/>
              <a:t>There was a large amount of redundant data, which would benefit from normalization</a:t>
            </a:r>
          </a:p>
          <a:p>
            <a:r>
              <a:rPr lang="en-US" sz="2400" dirty="0"/>
              <a:t>Relational database facilitates analyzing the multiple subtypes of information: geographic, forensic, demographic, political</a:t>
            </a:r>
          </a:p>
          <a:p>
            <a:r>
              <a:rPr lang="en-US" sz="2400" dirty="0"/>
              <a:t>Dataset is ~big, but not huge</a:t>
            </a:r>
          </a:p>
        </p:txBody>
      </p:sp>
    </p:spTree>
    <p:extLst>
      <p:ext uri="{BB962C8B-B14F-4D97-AF65-F5344CB8AC3E}">
        <p14:creationId xmlns:p14="http://schemas.microsoft.com/office/powerpoint/2010/main" val="344093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Pitfalls"/>
          <p:cNvPicPr>
            <a:picLocks noChangeAspect="1" noChangeArrowheads="1"/>
          </p:cNvPicPr>
          <p:nvPr/>
        </p:nvPicPr>
        <p:blipFill rotWithShape="1">
          <a:blip r:embed="rId2">
            <a:lum bright="70000" contrast="-70000"/>
            <a:extLst>
              <a:ext uri="{28A0092B-C50C-407E-A947-70E740481C1C}">
                <a14:useLocalDpi xmlns:a14="http://schemas.microsoft.com/office/drawing/2010/main" val="0"/>
              </a:ext>
            </a:extLst>
          </a:blip>
          <a:srcRect l="7016" t="1" r="10939" b="-42995"/>
          <a:stretch/>
        </p:blipFill>
        <p:spPr bwMode="auto">
          <a:xfrm>
            <a:off x="0" y="-87506"/>
            <a:ext cx="9144000" cy="700450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6600"/>
              <a:t>Data Loading Pitfalls</a:t>
            </a:r>
            <a:endParaRPr lang="en-US" sz="6600" dirty="0"/>
          </a:p>
        </p:txBody>
      </p:sp>
      <p:sp>
        <p:nvSpPr>
          <p:cNvPr id="3" name="Content Placeholder 2"/>
          <p:cNvSpPr>
            <a:spLocks noGrp="1"/>
          </p:cNvSpPr>
          <p:nvPr>
            <p:ph idx="1"/>
          </p:nvPr>
        </p:nvSpPr>
        <p:spPr>
          <a:xfrm>
            <a:off x="270125" y="1362352"/>
            <a:ext cx="8229600" cy="4525963"/>
          </a:xfrm>
        </p:spPr>
        <p:txBody>
          <a:bodyPr>
            <a:normAutofit/>
          </a:bodyPr>
          <a:lstStyle/>
          <a:p>
            <a:r>
              <a:rPr lang="en-US" sz="2400" dirty="0"/>
              <a:t>Initially, the GT data would not import into MYSQL</a:t>
            </a:r>
          </a:p>
          <a:p>
            <a:r>
              <a:rPr lang="en-US" sz="2400" dirty="0"/>
              <a:t>We needed to make each column varchar(MAX) initially.</a:t>
            </a:r>
          </a:p>
          <a:p>
            <a:r>
              <a:rPr lang="en-US" sz="2400" dirty="0"/>
              <a:t>Each column was surrounded by triple quotes, so we cleaned up the data.</a:t>
            </a:r>
          </a:p>
          <a:p>
            <a:r>
              <a:rPr lang="en-US" sz="2400" dirty="0"/>
              <a:t>File size of DDL file 48.8mb</a:t>
            </a:r>
          </a:p>
        </p:txBody>
      </p:sp>
      <p:pic>
        <p:nvPicPr>
          <p:cNvPr id="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2930"/>
          <a:stretch/>
        </p:blipFill>
        <p:spPr bwMode="auto">
          <a:xfrm>
            <a:off x="1853170" y="4326348"/>
            <a:ext cx="2275671" cy="2121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647" t="8262" r="39235" b="62896"/>
          <a:stretch/>
        </p:blipFill>
        <p:spPr bwMode="auto">
          <a:xfrm>
            <a:off x="4162963" y="3243161"/>
            <a:ext cx="4648199" cy="1393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744871" y="4003182"/>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10" name="TextBox 9"/>
          <p:cNvSpPr txBox="1"/>
          <p:nvPr/>
        </p:nvSpPr>
        <p:spPr>
          <a:xfrm>
            <a:off x="4199248" y="2971800"/>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Data Definition File (DDL)</a:t>
            </a:r>
          </a:p>
        </p:txBody>
      </p:sp>
      <p:pic>
        <p:nvPicPr>
          <p:cNvPr id="1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424" t="6819" r="22036"/>
          <a:stretch/>
        </p:blipFill>
        <p:spPr bwMode="auto">
          <a:xfrm>
            <a:off x="4128841" y="4932148"/>
            <a:ext cx="4682322" cy="1484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128327" y="2971800"/>
            <a:ext cx="4682835" cy="165488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76400" y="4003182"/>
            <a:ext cx="2431143" cy="244495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128841" y="4610565"/>
            <a:ext cx="4682322" cy="185476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131039" y="4624223"/>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7" name="Rectangle 16"/>
          <p:cNvSpPr/>
          <p:nvPr/>
        </p:nvSpPr>
        <p:spPr>
          <a:xfrm>
            <a:off x="6296563" y="4901708"/>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https://cdn.xl.thumbs.canstockphoto.com/canstock25513669.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s://cdn.xl.thumbs.canstockphoto.com/canstock25513669.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8744"/>
          <a:stretch/>
        </p:blipFill>
        <p:spPr bwMode="auto">
          <a:xfrm rot="20737175">
            <a:off x="3223951" y="3938891"/>
            <a:ext cx="1974449" cy="1201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997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media-cache-ak0.pinimg.com/236x/ab/c2/32/abc2327c395857b553647db2294907a6--metal-wall-decor-metal-wall-art.jpg"/>
          <p:cNvPicPr>
            <a:picLocks noChangeAspect="1" noChangeArrowheads="1"/>
          </p:cNvPicPr>
          <p:nvPr/>
        </p:nvPicPr>
        <p:blipFill rotWithShape="1">
          <a:blip r:embed="rId2">
            <a:clrChange>
              <a:clrFrom>
                <a:srgbClr val="FEFEFE"/>
              </a:clrFrom>
              <a:clrTo>
                <a:srgbClr val="FEFEFE">
                  <a:alpha val="0"/>
                </a:srgbClr>
              </a:clrTo>
            </a:clrChange>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6154" r="1539" b="3792"/>
          <a:stretch/>
        </p:blipFill>
        <p:spPr bwMode="auto">
          <a:xfrm>
            <a:off x="0" y="304800"/>
            <a:ext cx="9144000" cy="69949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52400"/>
            <a:ext cx="8229600" cy="1143000"/>
          </a:xfrm>
        </p:spPr>
        <p:txBody>
          <a:bodyPr>
            <a:normAutofit/>
          </a:bodyPr>
          <a:lstStyle/>
          <a:p>
            <a:r>
              <a:rPr lang="en-US" sz="5400"/>
              <a:t>Data Wrangling</a:t>
            </a:r>
            <a:endParaRPr lang="en-US" sz="5400" dirty="0"/>
          </a:p>
        </p:txBody>
      </p:sp>
      <p:sp>
        <p:nvSpPr>
          <p:cNvPr id="3" name="Content Placeholder 2"/>
          <p:cNvSpPr>
            <a:spLocks noGrp="1"/>
          </p:cNvSpPr>
          <p:nvPr>
            <p:ph idx="1"/>
          </p:nvPr>
        </p:nvSpPr>
        <p:spPr>
          <a:xfrm>
            <a:off x="228600" y="914400"/>
            <a:ext cx="8763000" cy="5334000"/>
          </a:xfrm>
          <a:solidFill>
            <a:srgbClr val="FFFFFF">
              <a:alpha val="65098"/>
            </a:srgbClr>
          </a:solidFill>
        </p:spPr>
        <p:txBody>
          <a:bodyPr>
            <a:noAutofit/>
          </a:bodyPr>
          <a:lstStyle/>
          <a:p>
            <a:pPr marL="514350" indent="-514350">
              <a:buFont typeface="+mj-lt"/>
              <a:buAutoNum type="arabicPeriod"/>
            </a:pPr>
            <a:r>
              <a:rPr lang="en-US" sz="2000"/>
              <a:t>Import </a:t>
            </a:r>
            <a:r>
              <a:rPr lang="en-US" sz="1800"/>
              <a:t>the data into a Microsoft SQL Server database.  </a:t>
            </a:r>
          </a:p>
          <a:p>
            <a:pPr marL="0" indent="0">
              <a:buNone/>
            </a:pPr>
            <a:r>
              <a:rPr lang="en-US" sz="1800" b="1"/>
              <a:t>We needed to make each column varchar(MAX) initially. Each column was surrounded by triple quotes, </a:t>
            </a:r>
            <a:r>
              <a:rPr lang="en-US" sz="2000" b="1"/>
              <a:t>so we cleaned up the data:</a:t>
            </a:r>
          </a:p>
          <a:p>
            <a:pPr marL="514350" indent="-514350">
              <a:buFont typeface="+mj-lt"/>
              <a:buAutoNum type="arabicPeriod" startAt="2"/>
            </a:pPr>
            <a:r>
              <a:rPr lang="en-US" sz="2000"/>
              <a:t>Write</a:t>
            </a:r>
            <a:r>
              <a:rPr lang="en-US" sz="1800"/>
              <a:t> scripts to determine the max length of each column, and alter the column width for each of the 127 columns accordingly.   </a:t>
            </a:r>
          </a:p>
          <a:p>
            <a:pPr marL="514350" indent="-514350">
              <a:buFont typeface="+mj-lt"/>
              <a:buAutoNum type="arabicPeriod" startAt="2"/>
            </a:pPr>
            <a:r>
              <a:rPr lang="en-US" sz="2000"/>
              <a:t>Use</a:t>
            </a:r>
            <a:r>
              <a:rPr lang="en-US" sz="1800"/>
              <a:t> the sliding window functions to determine distribution of values for each of the 127 columns.  </a:t>
            </a:r>
          </a:p>
          <a:p>
            <a:pPr marL="514350" indent="-514350">
              <a:buFont typeface="+mj-lt"/>
              <a:buAutoNum type="arabicPeriod" startAt="2"/>
            </a:pPr>
            <a:r>
              <a:rPr lang="en-US" sz="2000"/>
              <a:t>Output </a:t>
            </a:r>
            <a:r>
              <a:rPr lang="en-US" sz="1800"/>
              <a:t> the distribution of values per column into one table, DISTRIBUTION_TABLE.  </a:t>
            </a:r>
          </a:p>
          <a:p>
            <a:pPr marL="514350" indent="-514350">
              <a:buFont typeface="+mj-lt"/>
              <a:buAutoNum type="arabicPeriod" startAt="2"/>
            </a:pPr>
            <a:r>
              <a:rPr lang="en-US" sz="2000"/>
              <a:t>Connect </a:t>
            </a:r>
            <a:r>
              <a:rPr lang="en-US" sz="1800"/>
              <a:t>the SQL server to MYSQL to transfer the data using SSIS via an ODBC connection.  </a:t>
            </a:r>
          </a:p>
          <a:p>
            <a:pPr marL="514350" indent="-514350">
              <a:buFont typeface="+mj-lt"/>
              <a:buAutoNum type="arabicPeriod" startAt="2"/>
            </a:pPr>
            <a:r>
              <a:rPr lang="en-US" sz="2000"/>
              <a:t>Perform</a:t>
            </a:r>
            <a:r>
              <a:rPr lang="en-US" sz="1800"/>
              <a:t> a MYSQL dump of the data for the GT (I.e., the global terrorism table) and the DISTRIBUTION_TABLE and uploaded it into box so that it could be loaded by the other teammates.  </a:t>
            </a:r>
          </a:p>
          <a:p>
            <a:pPr marL="0" indent="0">
              <a:buNone/>
            </a:pPr>
            <a:r>
              <a:rPr lang="en-US" sz="1800"/>
              <a:t>	</a:t>
            </a:r>
            <a:r>
              <a:rPr lang="en-US" sz="1800" b="1"/>
              <a:t>This allowed the team to start with the same dataset.</a:t>
            </a:r>
          </a:p>
          <a:p>
            <a:pPr marL="0" indent="0">
              <a:buNone/>
            </a:pPr>
            <a:r>
              <a:rPr lang="en-US" sz="1600"/>
              <a:t>All the scripts that were created to wrangle,  and analyze the data can be found here.  </a:t>
            </a:r>
            <a:r>
              <a:rPr lang="en-US" sz="1600" u="sng">
                <a:hlinkClick r:id="rId4"/>
              </a:rPr>
              <a:t>https://smu.box.com/s/zhbm2idikopnuhxfvcxtmc880nud5pxa</a:t>
            </a:r>
            <a:r>
              <a:rPr lang="en-US" sz="1600"/>
              <a:t>.   There were 22 scripts written to wrangle and profile the data.   The SQL dump generated to scripts, which can be found in the importdataintomysql folder.  The stored procedures and sql used is for both microsoft sql server and mysql</a:t>
            </a:r>
          </a:p>
          <a:p>
            <a:pPr marL="0" indent="0">
              <a:buNone/>
            </a:pPr>
            <a:endParaRPr lang="en-US" sz="1800" dirty="0"/>
          </a:p>
        </p:txBody>
      </p:sp>
    </p:spTree>
    <p:extLst>
      <p:ext uri="{BB962C8B-B14F-4D97-AF65-F5344CB8AC3E}">
        <p14:creationId xmlns:p14="http://schemas.microsoft.com/office/powerpoint/2010/main" val="110859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https://s-media-cache-ak0.pinimg.com/originals/03/73/73/0373736e3136ed301813bc5bdd94950e.jpg"/>
          <p:cNvPicPr>
            <a:picLocks noChangeAspect="1" noChangeArrowheads="1"/>
          </p:cNvPicPr>
          <p:nvPr/>
        </p:nvPicPr>
        <p:blipFill rotWithShape="1">
          <a:blip r:embed="rId2">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sharpenSoften amount="-47000"/>
                    </a14:imgEffect>
                  </a14:imgLayer>
                </a14:imgProps>
              </a:ext>
              <a:ext uri="{28A0092B-C50C-407E-A947-70E740481C1C}">
                <a14:useLocalDpi xmlns:a14="http://schemas.microsoft.com/office/drawing/2010/main" val="0"/>
              </a:ext>
            </a:extLst>
          </a:blip>
          <a:srcRect t="-9491" b="80238"/>
          <a:stretch/>
        </p:blipFill>
        <p:spPr bwMode="auto">
          <a:xfrm>
            <a:off x="76200" y="-865415"/>
            <a:ext cx="9064625" cy="29506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01" y="2432762"/>
            <a:ext cx="3248459" cy="2095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81135" y="152400"/>
            <a:ext cx="8229600" cy="1143000"/>
          </a:xfrm>
        </p:spPr>
        <p:txBody>
          <a:bodyPr/>
          <a:lstStyle/>
          <a:p>
            <a:r>
              <a:rPr lang="en-US" dirty="0">
                <a:latin typeface="DINPro-Black" pitchFamily="50" charset="0"/>
              </a:rPr>
              <a:t>Our Framework</a:t>
            </a:r>
          </a:p>
        </p:txBody>
      </p:sp>
      <p:sp>
        <p:nvSpPr>
          <p:cNvPr id="3" name="Content Placeholder 2"/>
          <p:cNvSpPr>
            <a:spLocks noGrp="1"/>
          </p:cNvSpPr>
          <p:nvPr>
            <p:ph idx="1"/>
          </p:nvPr>
        </p:nvSpPr>
        <p:spPr>
          <a:xfrm>
            <a:off x="481135" y="1242219"/>
            <a:ext cx="8229600" cy="1500981"/>
          </a:xfrm>
        </p:spPr>
        <p:txBody>
          <a:bodyPr>
            <a:noAutofit/>
          </a:bodyPr>
          <a:lstStyle/>
          <a:p>
            <a:pPr marL="0" indent="0">
              <a:buNone/>
            </a:pPr>
            <a:r>
              <a:rPr lang="en-US" dirty="0"/>
              <a:t>Final File size is 201mb (from 29mb)</a:t>
            </a:r>
            <a:endParaRPr lang="en-US" dirty="0">
              <a:latin typeface="DINPro-Medium" pitchFamily="50" charset="0"/>
            </a:endParaRPr>
          </a:p>
          <a:p>
            <a:pPr>
              <a:buFont typeface="Wingdings" panose="05000000000000000000" pitchFamily="2" charset="2"/>
              <a:buChar char="§"/>
            </a:pPr>
            <a:endParaRPr lang="en-US" dirty="0">
              <a:latin typeface="DINPro-Medium" pitchFamily="50" charset="0"/>
            </a:endParaRPr>
          </a:p>
          <a:p>
            <a:pPr marL="0" indent="0">
              <a:buNone/>
            </a:pPr>
            <a:br>
              <a:rPr lang="en-US" dirty="0">
                <a:latin typeface="DINPro-Medium" pitchFamily="50" charset="0"/>
              </a:rPr>
            </a:br>
            <a:endParaRPr lang="en-US" dirty="0">
              <a:latin typeface="DINPro-Medium" pitchFamily="50" charset="0"/>
            </a:endParaRPr>
          </a:p>
        </p:txBody>
      </p:sp>
      <p:sp>
        <p:nvSpPr>
          <p:cNvPr id="5" name="TextBox 4"/>
          <p:cNvSpPr txBox="1"/>
          <p:nvPr/>
        </p:nvSpPr>
        <p:spPr>
          <a:xfrm>
            <a:off x="6870061" y="2129279"/>
            <a:ext cx="2209800"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Loaded Schema</a:t>
            </a:r>
            <a:endParaRPr lang="en-US" dirty="0">
              <a:latin typeface="DINPro-Medium" pitchFamily="50" charset="0"/>
            </a:endParaRPr>
          </a:p>
        </p:txBody>
      </p:sp>
      <p:sp>
        <p:nvSpPr>
          <p:cNvPr id="8" name="TextBox 7"/>
          <p:cNvSpPr txBox="1"/>
          <p:nvPr/>
        </p:nvSpPr>
        <p:spPr>
          <a:xfrm>
            <a:off x="128692" y="2085201"/>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Loading Data- Too Large</a:t>
            </a:r>
          </a:p>
        </p:txBody>
      </p:sp>
      <p:sp>
        <p:nvSpPr>
          <p:cNvPr id="7" name="Rectangle 6"/>
          <p:cNvSpPr/>
          <p:nvPr/>
        </p:nvSpPr>
        <p:spPr>
          <a:xfrm>
            <a:off x="6819778" y="2085201"/>
            <a:ext cx="2202543" cy="24487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9753" y="4527922"/>
            <a:ext cx="2470324" cy="277485"/>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Table Excerpt</a:t>
            </a:r>
            <a:endParaRPr lang="en-US" dirty="0">
              <a:latin typeface="DINPro-Medium" pitchFamily="50" charset="0"/>
            </a:endParaRPr>
          </a:p>
        </p:txBody>
      </p:sp>
      <p:sp>
        <p:nvSpPr>
          <p:cNvPr id="12" name="Rectangle 11"/>
          <p:cNvSpPr/>
          <p:nvPr/>
        </p:nvSpPr>
        <p:spPr>
          <a:xfrm>
            <a:off x="6794378" y="5190897"/>
            <a:ext cx="228600" cy="7936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inalproject2 &#10;Tables &#10;gt &#10;Columns &#10;Indexes &#10;Foreign Keys &#10;Triggers &#10;Views &#10;Stored Procedures &#10;Functions "/>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637"/>
          <a:stretch/>
        </p:blipFill>
        <p:spPr bwMode="auto">
          <a:xfrm>
            <a:off x="6805923" y="2476840"/>
            <a:ext cx="2338077" cy="20189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 Grid &#10;eventid iyear &#10;1970 &#10;1970 &#10;1970 &#10;1970 &#10;1970 &#10;1970 &#10;1970 &#10;1970 &#10;month iday approxdate extended resolution country &#10;I Fetch rows: &#10;country_txt &#10;Dominican Reoublic &#10;Mexico &#10;Philiooines &#10;Greece &#10;Jaoan &#10;United States &#10;Llruauav &#10;United States &#10;region &#10;1 &#10;1 &#10;1 &#10;1 &#10;1 &#10;1 &#10;NULL &#10;NULL &#10;NULL &#10;160 &#10;101 &#10;217 &#10;218 &#10;217 &#10;region_txt &#10;Central America &amp; C &#10;North America &#10;Southeast Asia &#10;Western Eurooe &#10;East Asia &#10;North America &#10;South America &#10;North Americ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 y="4953000"/>
            <a:ext cx="6222332" cy="151263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444174" y="2085200"/>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Importing</a:t>
            </a:r>
          </a:p>
        </p:txBody>
      </p:sp>
      <p:sp>
        <p:nvSpPr>
          <p:cNvPr id="21" name="Rectangle 20"/>
          <p:cNvSpPr/>
          <p:nvPr/>
        </p:nvSpPr>
        <p:spPr>
          <a:xfrm>
            <a:off x="3480460" y="2085200"/>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1" t="2836" r="73361" b="73294"/>
          <a:stretch/>
        </p:blipFill>
        <p:spPr bwMode="auto">
          <a:xfrm>
            <a:off x="3518559" y="2438400"/>
            <a:ext cx="323453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Operation completed successfully &#10;Output: &#10;Preparing... &#10;Importng FINALPROJECT_GT.sql. &#10;Finished executing script &#10;Operation completed successfullyl &#10;Close "/>
          <p:cNvPicPr>
            <a:picLocks noChangeAspect="1" noChangeArrowheads="1"/>
          </p:cNvPicPr>
          <p:nvPr/>
        </p:nvPicPr>
        <p:blipFill rotWithShape="1">
          <a:blip r:embed="rId7">
            <a:extLst>
              <a:ext uri="{28A0092B-C50C-407E-A947-70E740481C1C}">
                <a14:useLocalDpi xmlns:a14="http://schemas.microsoft.com/office/drawing/2010/main" val="0"/>
              </a:ext>
            </a:extLst>
          </a:blip>
          <a:srcRect l="38374" t="2492" r="35655" b="90436"/>
          <a:stretch/>
        </p:blipFill>
        <p:spPr bwMode="auto">
          <a:xfrm>
            <a:off x="3599511" y="2438400"/>
            <a:ext cx="3153579" cy="6096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172200" y="4561702"/>
            <a:ext cx="2874528" cy="369332"/>
          </a:xfrm>
          <a:prstGeom prst="rect">
            <a:avLst/>
          </a:prstGeom>
          <a:noFill/>
        </p:spPr>
        <p:txBody>
          <a:bodyPr wrap="square" rtlCol="0">
            <a:spAutoFit/>
          </a:bodyPr>
          <a:lstStyle/>
          <a:p>
            <a:r>
              <a:rPr lang="en-US" dirty="0">
                <a:solidFill>
                  <a:srgbClr val="002060"/>
                </a:solidFill>
                <a:effectLst>
                  <a:outerShdw blurRad="38100" dist="38100" dir="2700000" algn="tl">
                    <a:srgbClr val="000000">
                      <a:alpha val="43137"/>
                    </a:srgbClr>
                  </a:outerShdw>
                </a:effectLst>
                <a:latin typeface="DINPro-Medium" pitchFamily="50" charset="0"/>
              </a:rPr>
              <a:t>Summary</a:t>
            </a:r>
          </a:p>
        </p:txBody>
      </p:sp>
      <p:sp>
        <p:nvSpPr>
          <p:cNvPr id="6" name="Rectangle 5"/>
          <p:cNvSpPr/>
          <p:nvPr/>
        </p:nvSpPr>
        <p:spPr>
          <a:xfrm>
            <a:off x="139578" y="2085201"/>
            <a:ext cx="3315482" cy="244272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Adion Output &#10;Time &#10;Action &#10;SELECT • FROM finalproject2.gt LIMIT 0. &#10;1000 &#10;Message &#10;1000 row(s) retumed "/>
          <p:cNvPicPr>
            <a:picLocks noChangeAspect="1" noChangeArrowheads="1"/>
          </p:cNvPicPr>
          <p:nvPr/>
        </p:nvPicPr>
        <p:blipFill rotWithShape="1">
          <a:blip r:embed="rId8">
            <a:extLst>
              <a:ext uri="{28A0092B-C50C-407E-A947-70E740481C1C}">
                <a14:useLocalDpi xmlns:a14="http://schemas.microsoft.com/office/drawing/2010/main" val="0"/>
              </a:ext>
            </a:extLst>
          </a:blip>
          <a:srcRect l="17867" t="48450" r="24607" b="3102"/>
          <a:stretch/>
        </p:blipFill>
        <p:spPr bwMode="auto">
          <a:xfrm>
            <a:off x="6250564" y="4953001"/>
            <a:ext cx="2893436" cy="33188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250564" y="4552177"/>
            <a:ext cx="2893436" cy="77229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Image result for mysql"/>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2978" y="5204752"/>
            <a:ext cx="1621623" cy="162162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525" y="4554537"/>
            <a:ext cx="6222332" cy="202527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909871" y="-238802"/>
            <a:ext cx="4689975" cy="1569660"/>
          </a:xfrm>
          <a:prstGeom prst="rect">
            <a:avLst/>
          </a:prstGeom>
          <a:solidFill>
            <a:schemeClr val="bg1"/>
          </a:solidFill>
          <a:ln>
            <a:solidFill>
              <a:srgbClr val="7030A0"/>
            </a:solidFill>
          </a:ln>
        </p:spPr>
        <p:txBody>
          <a:bodyPr wrap="square" rtlCol="0">
            <a:spAutoFit/>
          </a:bodyPr>
          <a:lstStyle/>
          <a:p>
            <a:r>
              <a:rPr lang="en-US" sz="3200" dirty="0">
                <a:solidFill>
                  <a:srgbClr val="7030A0"/>
                </a:solidFill>
              </a:rPr>
              <a:t>do we need to explain why we grew database 10X and is that a good thing ???</a:t>
            </a:r>
          </a:p>
        </p:txBody>
      </p:sp>
    </p:spTree>
    <p:extLst>
      <p:ext uri="{BB962C8B-B14F-4D97-AF65-F5344CB8AC3E}">
        <p14:creationId xmlns:p14="http://schemas.microsoft.com/office/powerpoint/2010/main" val="1368144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rgbClr val="002060"/>
            </a:solidFill>
            <a:latin typeface="DINPro-Medium"/>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1317</TotalTime>
  <Words>1442</Words>
  <Application>Microsoft Office PowerPoint</Application>
  <PresentationFormat>On-screen Show (4:3)</PresentationFormat>
  <Paragraphs>275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DINPro-Black</vt:lpstr>
      <vt:lpstr>DINPro-Medium</vt:lpstr>
      <vt:lpstr>Script MT Bold</vt:lpstr>
      <vt:lpstr>Wingdings</vt:lpstr>
      <vt:lpstr>Office Theme</vt:lpstr>
      <vt:lpstr>PowerPoint Presentation</vt:lpstr>
      <vt:lpstr>Global Terrorism Database</vt:lpstr>
      <vt:lpstr>GTD defines Terrorism as:</vt:lpstr>
      <vt:lpstr>Team Project</vt:lpstr>
      <vt:lpstr>organization</vt:lpstr>
      <vt:lpstr>Why Choose SQL?</vt:lpstr>
      <vt:lpstr>Data Loading Pitfalls</vt:lpstr>
      <vt:lpstr>Data Wrangling</vt:lpstr>
      <vt:lpstr>Our Framework</vt:lpstr>
      <vt:lpstr>Data Profiling   </vt:lpstr>
      <vt:lpstr>Data Normalization</vt:lpstr>
      <vt:lpstr>Before Normalization</vt:lpstr>
      <vt:lpstr>Analysis</vt:lpstr>
      <vt:lpstr>Weapon Usage</vt:lpstr>
      <vt:lpstr>Targets</vt:lpstr>
      <vt:lpstr>Event Clustering and Geographic Trends</vt:lpstr>
      <vt:lpstr>Geographic Center and Dispersion </vt:lpstr>
      <vt:lpstr>Lexicon of terrorism</vt:lpstr>
      <vt:lpstr>Analysis insights</vt:lpstr>
      <vt:lpstr>Summary</vt:lpstr>
      <vt:lpstr>Questions / Comments</vt:lpstr>
      <vt:lpstr>aPPEndix</vt:lpstr>
      <vt:lpstr>Weapon Usage</vt:lpstr>
    </vt:vector>
  </TitlesOfParts>
  <Company>Ericsson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Sunna Quazi</dc:creator>
  <cp:lastModifiedBy>McDevitt, Patrick (GE Aviation, US)</cp:lastModifiedBy>
  <cp:revision>83</cp:revision>
  <dcterms:created xsi:type="dcterms:W3CDTF">2017-07-17T06:25:38Z</dcterms:created>
  <dcterms:modified xsi:type="dcterms:W3CDTF">2017-08-15T01:57:56Z</dcterms:modified>
</cp:coreProperties>
</file>